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66" r:id="rId4"/>
    <p:sldId id="294" r:id="rId5"/>
    <p:sldId id="293" r:id="rId6"/>
    <p:sldId id="261" r:id="rId7"/>
    <p:sldId id="274" r:id="rId8"/>
    <p:sldId id="295" r:id="rId9"/>
    <p:sldId id="275" r:id="rId10"/>
    <p:sldId id="267" r:id="rId11"/>
    <p:sldId id="260" r:id="rId12"/>
    <p:sldId id="271" r:id="rId13"/>
    <p:sldId id="276" r:id="rId14"/>
    <p:sldId id="277" r:id="rId15"/>
    <p:sldId id="272" r:id="rId16"/>
    <p:sldId id="291" r:id="rId17"/>
    <p:sldId id="278" r:id="rId18"/>
    <p:sldId id="289" r:id="rId19"/>
    <p:sldId id="290" r:id="rId20"/>
    <p:sldId id="282" r:id="rId21"/>
    <p:sldId id="285" r:id="rId22"/>
    <p:sldId id="292" r:id="rId23"/>
    <p:sldId id="283" r:id="rId24"/>
    <p:sldId id="284" r:id="rId25"/>
    <p:sldId id="270"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E21"/>
    <a:srgbClr val="000000"/>
    <a:srgbClr val="393F41"/>
    <a:srgbClr val="2B2F32"/>
    <a:srgbClr val="324444"/>
    <a:srgbClr val="2CBD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9" autoAdjust="0"/>
    <p:restoredTop sz="94629"/>
  </p:normalViewPr>
  <p:slideViewPr>
    <p:cSldViewPr snapToGrid="0" snapToObjects="1">
      <p:cViewPr varScale="1">
        <p:scale>
          <a:sx n="92" d="100"/>
          <a:sy n="92" d="100"/>
        </p:scale>
        <p:origin x="480" y="90"/>
      </p:cViewPr>
      <p:guideLst>
        <p:guide orient="horz" pos="1652"/>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1A1E2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2CBD9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32444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2B2F3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393F4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charset="0"/>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charset="0"/>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charset="0"/>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435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2CBD94"/>
              </a:solidFill>
            </a:endParaRPr>
          </a:p>
        </p:txBody>
      </p:sp>
      <p:sp>
        <p:nvSpPr>
          <p:cNvPr id="5" name="矩形 4"/>
          <p:cNvSpPr/>
          <p:nvPr/>
        </p:nvSpPr>
        <p:spPr>
          <a:xfrm>
            <a:off x="2286000" y="2080634"/>
            <a:ext cx="4572000" cy="584776"/>
          </a:xfrm>
          <a:prstGeom prst="rect">
            <a:avLst/>
          </a:prstGeom>
        </p:spPr>
        <p:txBody>
          <a:bodyPr>
            <a:spAutoFit/>
          </a:bodyPr>
          <a:lstStyle/>
          <a:p>
            <a:pPr algn="ctr"/>
            <a:r>
              <a:rPr kumimoji="1" lang="zh-CN" altLang="en-US" sz="3200" dirty="0">
                <a:solidFill>
                  <a:srgbClr val="FFFFFF"/>
                </a:solidFill>
              </a:rPr>
              <a:t>慢聊天</a:t>
            </a:r>
            <a:endParaRPr kumimoji="1" lang="en-US" altLang="zh-CN" sz="3200" dirty="0">
              <a:solidFill>
                <a:srgbClr val="FFFFFF"/>
              </a:solidFill>
            </a:endParaRPr>
          </a:p>
        </p:txBody>
      </p:sp>
      <p:cxnSp>
        <p:nvCxnSpPr>
          <p:cNvPr id="6" name="直线连接符 5"/>
          <p:cNvCxnSpPr/>
          <p:nvPr/>
        </p:nvCxnSpPr>
        <p:spPr>
          <a:xfrm flipH="1">
            <a:off x="2566181" y="2403799"/>
            <a:ext cx="1143984" cy="0"/>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flipH="1">
            <a:off x="5436259" y="2409242"/>
            <a:ext cx="1143984" cy="0"/>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3710165" y="3231573"/>
            <a:ext cx="2826327" cy="954107"/>
          </a:xfrm>
          <a:prstGeom prst="rect">
            <a:avLst/>
          </a:prstGeom>
          <a:noFill/>
        </p:spPr>
        <p:txBody>
          <a:bodyPr wrap="square" rtlCol="0">
            <a:spAutoFit/>
          </a:bodyPr>
          <a:lstStyle/>
          <a:p>
            <a:r>
              <a:rPr lang="en-US" altLang="en-US" sz="1400" dirty="0" err="1">
                <a:solidFill>
                  <a:schemeClr val="bg1"/>
                </a:solidFill>
              </a:rPr>
              <a:t>莫振尧</a:t>
            </a:r>
            <a:r>
              <a:rPr lang="en-US" altLang="en-US" sz="1400" dirty="0">
                <a:solidFill>
                  <a:schemeClr val="bg1"/>
                </a:solidFill>
              </a:rPr>
              <a:t> 20152100175</a:t>
            </a:r>
          </a:p>
          <a:p>
            <a:r>
              <a:rPr lang="en-US" altLang="en-US" sz="1400" dirty="0" err="1">
                <a:solidFill>
                  <a:schemeClr val="bg1"/>
                </a:solidFill>
              </a:rPr>
              <a:t>游森榕</a:t>
            </a:r>
            <a:r>
              <a:rPr lang="en-US" altLang="en-US" sz="1400" dirty="0">
                <a:solidFill>
                  <a:schemeClr val="bg1"/>
                </a:solidFill>
              </a:rPr>
              <a:t> 20152100048</a:t>
            </a:r>
          </a:p>
          <a:p>
            <a:r>
              <a:rPr lang="en-US" altLang="en-US" sz="1400" dirty="0" err="1">
                <a:solidFill>
                  <a:schemeClr val="bg1"/>
                </a:solidFill>
              </a:rPr>
              <a:t>韩皓晨</a:t>
            </a:r>
            <a:r>
              <a:rPr lang="en-US" altLang="en-US" sz="1400" dirty="0">
                <a:solidFill>
                  <a:schemeClr val="bg1"/>
                </a:solidFill>
              </a:rPr>
              <a:t> 20152101031</a:t>
            </a:r>
          </a:p>
          <a:p>
            <a:r>
              <a:rPr lang="en-US" altLang="en-US" sz="1400" dirty="0" err="1">
                <a:solidFill>
                  <a:schemeClr val="bg1"/>
                </a:solidFill>
              </a:rPr>
              <a:t>何灿威</a:t>
            </a:r>
            <a:r>
              <a:rPr lang="en-US" altLang="en-US" sz="1400" dirty="0">
                <a:solidFill>
                  <a:schemeClr val="bg1"/>
                </a:solidFill>
              </a:rPr>
              <a:t> 20150009003</a:t>
            </a:r>
            <a:endParaRPr lang="zh-CN" altLang="en-US"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9000" dirty="0">
                <a:solidFill>
                  <a:schemeClr val="bg1"/>
                </a:solidFill>
              </a:rPr>
              <a:t>2</a:t>
            </a:r>
            <a:endParaRPr kumimoji="1" lang="zh-CN" altLang="en-US" sz="9000" dirty="0">
              <a:solidFill>
                <a:schemeClr val="bg1"/>
              </a:solidFill>
            </a:endParaRPr>
          </a:p>
        </p:txBody>
      </p:sp>
      <p:sp>
        <p:nvSpPr>
          <p:cNvPr id="7" name="文本框 6"/>
          <p:cNvSpPr txBox="1"/>
          <p:nvPr/>
        </p:nvSpPr>
        <p:spPr>
          <a:xfrm>
            <a:off x="3402449" y="2375151"/>
            <a:ext cx="2339103" cy="524695"/>
          </a:xfrm>
          <a:prstGeom prst="rect">
            <a:avLst/>
          </a:prstGeom>
          <a:noFill/>
        </p:spPr>
        <p:txBody>
          <a:bodyPr wrap="none" rtlCol="0">
            <a:spAutoFit/>
          </a:bodyPr>
          <a:lstStyle/>
          <a:p>
            <a:pPr lvl="0" algn="ctr">
              <a:lnSpc>
                <a:spcPct val="130000"/>
              </a:lnSpc>
            </a:pPr>
            <a:r>
              <a:rPr lang="zh-CN" altLang="en-US" sz="2400" b="1" dirty="0">
                <a:solidFill>
                  <a:schemeClr val="bg1"/>
                </a:solidFill>
              </a:rPr>
              <a:t>产品定位及目标</a:t>
            </a:r>
            <a:endParaRPr kumimoji="1" lang="zh-CN" altLang="en-US" sz="2400" dirty="0">
              <a:solidFill>
                <a:schemeClr val="bg1"/>
              </a:solidFill>
            </a:endParaRPr>
          </a:p>
        </p:txBody>
      </p:sp>
      <p:sp>
        <p:nvSpPr>
          <p:cNvPr id="10" name="矩形 9"/>
          <p:cNvSpPr/>
          <p:nvPr/>
        </p:nvSpPr>
        <p:spPr>
          <a:xfrm>
            <a:off x="3169392" y="3057198"/>
            <a:ext cx="2772508" cy="1462847"/>
          </a:xfrm>
          <a:prstGeom prst="rect">
            <a:avLst/>
          </a:prstGeom>
          <a:solidFill>
            <a:srgbClr val="2CBD9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b="1" dirty="0">
              <a:solidFill>
                <a:srgbClr val="1A1E21"/>
              </a:solidFill>
            </a:endParaRPr>
          </a:p>
        </p:txBody>
      </p:sp>
      <p:sp>
        <p:nvSpPr>
          <p:cNvPr id="11" name="文本框 10"/>
          <p:cNvSpPr txBox="1"/>
          <p:nvPr/>
        </p:nvSpPr>
        <p:spPr>
          <a:xfrm>
            <a:off x="3169392" y="3181681"/>
            <a:ext cx="2971800" cy="1169551"/>
          </a:xfrm>
          <a:prstGeom prst="rect">
            <a:avLst/>
          </a:prstGeom>
          <a:noFill/>
        </p:spPr>
        <p:txBody>
          <a:bodyPr wrap="square" rtlCol="0">
            <a:spAutoFit/>
          </a:bodyPr>
          <a:lstStyle/>
          <a:p>
            <a:r>
              <a:rPr lang="zh-CN" altLang="en-US" sz="1400" b="1" dirty="0">
                <a:solidFill>
                  <a:schemeClr val="bg1"/>
                </a:solidFill>
              </a:rPr>
              <a:t>分析内容：</a:t>
            </a:r>
            <a:endParaRPr lang="en-US" altLang="zh-CN" sz="1400" b="1" dirty="0">
              <a:solidFill>
                <a:schemeClr val="bg1"/>
              </a:solidFill>
            </a:endParaRPr>
          </a:p>
          <a:p>
            <a:endParaRPr lang="en-US" altLang="zh-CN" sz="1400" b="1" dirty="0">
              <a:solidFill>
                <a:schemeClr val="bg1"/>
              </a:solidFill>
            </a:endParaRPr>
          </a:p>
          <a:p>
            <a:r>
              <a:rPr lang="en-US" altLang="zh-CN" sz="1400" b="1" dirty="0">
                <a:solidFill>
                  <a:schemeClr val="bg1"/>
                </a:solidFill>
              </a:rPr>
              <a:t>1</a:t>
            </a:r>
            <a:r>
              <a:rPr lang="zh-CN" altLang="en-US" sz="1400" b="1" dirty="0">
                <a:solidFill>
                  <a:schemeClr val="bg1"/>
                </a:solidFill>
              </a:rPr>
              <a:t>、产品定位</a:t>
            </a:r>
            <a:endParaRPr lang="en-US" altLang="zh-CN" sz="1400" b="1" dirty="0">
              <a:solidFill>
                <a:schemeClr val="bg1"/>
              </a:solidFill>
            </a:endParaRPr>
          </a:p>
          <a:p>
            <a:r>
              <a:rPr lang="en-US" altLang="zh-CN" sz="1400" b="1" dirty="0">
                <a:solidFill>
                  <a:schemeClr val="bg1"/>
                </a:solidFill>
              </a:rPr>
              <a:t>2</a:t>
            </a:r>
            <a:r>
              <a:rPr lang="zh-CN" altLang="en-US" sz="1400" b="1" dirty="0">
                <a:solidFill>
                  <a:schemeClr val="bg1"/>
                </a:solidFill>
              </a:rPr>
              <a:t>、产品目标</a:t>
            </a:r>
            <a:endParaRPr lang="en-US" altLang="zh-CN" sz="1400" b="1" dirty="0">
              <a:solidFill>
                <a:schemeClr val="bg1"/>
              </a:solidFill>
            </a:endParaRPr>
          </a:p>
          <a:p>
            <a:r>
              <a:rPr lang="en-US" altLang="zh-CN" sz="1400" b="1" dirty="0">
                <a:solidFill>
                  <a:schemeClr val="bg1"/>
                </a:solidFill>
              </a:rPr>
              <a:t>3</a:t>
            </a:r>
            <a:r>
              <a:rPr lang="zh-CN" altLang="en-US" sz="1400" b="1" dirty="0">
                <a:solidFill>
                  <a:schemeClr val="bg1"/>
                </a:solidFill>
              </a:rPr>
              <a:t>、用户群体分析</a:t>
            </a:r>
            <a:endParaRPr lang="zh-CN" altLang="en-US"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flipV="1">
            <a:off x="0" y="3917533"/>
            <a:ext cx="9144000" cy="1249136"/>
          </a:xfrm>
          <a:prstGeom prst="rect">
            <a:avLst/>
          </a:prstGeom>
          <a:solidFill>
            <a:srgbClr val="1A1E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b="1" dirty="0">
              <a:solidFill>
                <a:srgbClr val="1A1E21"/>
              </a:solidFill>
            </a:endParaRPr>
          </a:p>
        </p:txBody>
      </p:sp>
      <p:grpSp>
        <p:nvGrpSpPr>
          <p:cNvPr id="42" name="组 41"/>
          <p:cNvGrpSpPr/>
          <p:nvPr/>
        </p:nvGrpSpPr>
        <p:grpSpPr>
          <a:xfrm>
            <a:off x="6131789" y="785666"/>
            <a:ext cx="452588" cy="452588"/>
            <a:chOff x="6156176" y="1007953"/>
            <a:chExt cx="452588" cy="452588"/>
          </a:xfrm>
        </p:grpSpPr>
        <p:sp>
          <p:nvSpPr>
            <p:cNvPr id="3" name="椭圆 2"/>
            <p:cNvSpPr/>
            <p:nvPr/>
          </p:nvSpPr>
          <p:spPr>
            <a:xfrm>
              <a:off x="6156176" y="1007953"/>
              <a:ext cx="452588" cy="452588"/>
            </a:xfrm>
            <a:prstGeom prst="ellipse">
              <a:avLst/>
            </a:prstGeom>
            <a:noFill/>
            <a:ln w="6350" cmpd="sng">
              <a:solidFill>
                <a:srgbClr val="1A1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charset="0"/>
                <a:ea typeface="微软雅黑" panose="020B0503020204020204" charset="-122"/>
              </a:endParaRPr>
            </a:p>
          </p:txBody>
        </p:sp>
        <p:grpSp>
          <p:nvGrpSpPr>
            <p:cNvPr id="4" name="组合 124"/>
            <p:cNvGrpSpPr/>
            <p:nvPr/>
          </p:nvGrpSpPr>
          <p:grpSpPr>
            <a:xfrm>
              <a:off x="6259715" y="1104364"/>
              <a:ext cx="245510" cy="259766"/>
              <a:chOff x="5908675" y="1281113"/>
              <a:chExt cx="246063" cy="260350"/>
            </a:xfrm>
            <a:solidFill>
              <a:srgbClr val="1A1E21"/>
            </a:solidFill>
            <a:effectLst/>
          </p:grpSpPr>
          <p:sp>
            <p:nvSpPr>
              <p:cNvPr id="5" name="Rectangle 5"/>
              <p:cNvSpPr>
                <a:spLocks noChangeArrowheads="1"/>
              </p:cNvSpPr>
              <p:nvPr/>
            </p:nvSpPr>
            <p:spPr bwMode="auto">
              <a:xfrm>
                <a:off x="6024563" y="1320800"/>
                <a:ext cx="15875" cy="163513"/>
              </a:xfrm>
              <a:prstGeom prst="rect">
                <a:avLst/>
              </a:prstGeom>
              <a:grpFill/>
              <a:ln w="6350" cmpd="sng">
                <a:noFill/>
                <a:miter lim="800000"/>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6" name="Freeform 6"/>
              <p:cNvSpPr/>
              <p:nvPr/>
            </p:nvSpPr>
            <p:spPr bwMode="auto">
              <a:xfrm>
                <a:off x="5908675" y="1501775"/>
                <a:ext cx="131762" cy="39688"/>
              </a:xfrm>
              <a:custGeom>
                <a:avLst/>
                <a:gdLst>
                  <a:gd name="T0" fmla="*/ 64 w 64"/>
                  <a:gd name="T1" fmla="*/ 20 h 20"/>
                  <a:gd name="T2" fmla="*/ 56 w 64"/>
                  <a:gd name="T3" fmla="*/ 20 h 20"/>
                  <a:gd name="T4" fmla="*/ 44 w 64"/>
                  <a:gd name="T5" fmla="*/ 8 h 20"/>
                  <a:gd name="T6" fmla="*/ 0 w 64"/>
                  <a:gd name="T7" fmla="*/ 8 h 20"/>
                  <a:gd name="T8" fmla="*/ 0 w 64"/>
                  <a:gd name="T9" fmla="*/ 0 h 20"/>
                  <a:gd name="T10" fmla="*/ 44 w 64"/>
                  <a:gd name="T11" fmla="*/ 0 h 20"/>
                  <a:gd name="T12" fmla="*/ 64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64" y="20"/>
                    </a:moveTo>
                    <a:cubicBezTo>
                      <a:pt x="56" y="20"/>
                      <a:pt x="56" y="20"/>
                      <a:pt x="56" y="20"/>
                    </a:cubicBezTo>
                    <a:cubicBezTo>
                      <a:pt x="56" y="13"/>
                      <a:pt x="51" y="8"/>
                      <a:pt x="44" y="8"/>
                    </a:cubicBezTo>
                    <a:cubicBezTo>
                      <a:pt x="0" y="8"/>
                      <a:pt x="0" y="8"/>
                      <a:pt x="0" y="8"/>
                    </a:cubicBezTo>
                    <a:cubicBezTo>
                      <a:pt x="0" y="0"/>
                      <a:pt x="0" y="0"/>
                      <a:pt x="0" y="0"/>
                    </a:cubicBezTo>
                    <a:cubicBezTo>
                      <a:pt x="44" y="0"/>
                      <a:pt x="44" y="0"/>
                      <a:pt x="44" y="0"/>
                    </a:cubicBezTo>
                    <a:cubicBezTo>
                      <a:pt x="55" y="0"/>
                      <a:pt x="64" y="9"/>
                      <a:pt x="64" y="20"/>
                    </a:cubicBezTo>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7" name="Freeform 7"/>
              <p:cNvSpPr/>
              <p:nvPr/>
            </p:nvSpPr>
            <p:spPr bwMode="auto">
              <a:xfrm>
                <a:off x="6024563" y="1501775"/>
                <a:ext cx="130175" cy="39688"/>
              </a:xfrm>
              <a:custGeom>
                <a:avLst/>
                <a:gdLst>
                  <a:gd name="T0" fmla="*/ 8 w 64"/>
                  <a:gd name="T1" fmla="*/ 20 h 20"/>
                  <a:gd name="T2" fmla="*/ 0 w 64"/>
                  <a:gd name="T3" fmla="*/ 20 h 20"/>
                  <a:gd name="T4" fmla="*/ 20 w 64"/>
                  <a:gd name="T5" fmla="*/ 0 h 20"/>
                  <a:gd name="T6" fmla="*/ 64 w 64"/>
                  <a:gd name="T7" fmla="*/ 0 h 20"/>
                  <a:gd name="T8" fmla="*/ 64 w 64"/>
                  <a:gd name="T9" fmla="*/ 8 h 20"/>
                  <a:gd name="T10" fmla="*/ 20 w 64"/>
                  <a:gd name="T11" fmla="*/ 8 h 20"/>
                  <a:gd name="T12" fmla="*/ 8 w 6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64" h="20">
                    <a:moveTo>
                      <a:pt x="8" y="20"/>
                    </a:moveTo>
                    <a:cubicBezTo>
                      <a:pt x="0" y="20"/>
                      <a:pt x="0" y="20"/>
                      <a:pt x="0" y="20"/>
                    </a:cubicBezTo>
                    <a:cubicBezTo>
                      <a:pt x="0" y="9"/>
                      <a:pt x="9" y="0"/>
                      <a:pt x="20" y="0"/>
                    </a:cubicBezTo>
                    <a:cubicBezTo>
                      <a:pt x="64" y="0"/>
                      <a:pt x="64" y="0"/>
                      <a:pt x="64" y="0"/>
                    </a:cubicBezTo>
                    <a:cubicBezTo>
                      <a:pt x="64" y="8"/>
                      <a:pt x="64" y="8"/>
                      <a:pt x="64" y="8"/>
                    </a:cubicBezTo>
                    <a:cubicBezTo>
                      <a:pt x="20" y="8"/>
                      <a:pt x="20" y="8"/>
                      <a:pt x="20" y="8"/>
                    </a:cubicBezTo>
                    <a:cubicBezTo>
                      <a:pt x="13" y="8"/>
                      <a:pt x="8" y="13"/>
                      <a:pt x="8" y="20"/>
                    </a:cubicBezTo>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8" name="Freeform 8"/>
              <p:cNvSpPr/>
              <p:nvPr/>
            </p:nvSpPr>
            <p:spPr bwMode="auto">
              <a:xfrm>
                <a:off x="5908675" y="1281113"/>
                <a:ext cx="131762" cy="203200"/>
              </a:xfrm>
              <a:custGeom>
                <a:avLst/>
                <a:gdLst>
                  <a:gd name="T0" fmla="*/ 48 w 64"/>
                  <a:gd name="T1" fmla="*/ 100 h 100"/>
                  <a:gd name="T2" fmla="*/ 0 w 64"/>
                  <a:gd name="T3" fmla="*/ 100 h 100"/>
                  <a:gd name="T4" fmla="*/ 0 w 64"/>
                  <a:gd name="T5" fmla="*/ 0 h 100"/>
                  <a:gd name="T6" fmla="*/ 44 w 64"/>
                  <a:gd name="T7" fmla="*/ 0 h 100"/>
                  <a:gd name="T8" fmla="*/ 64 w 64"/>
                  <a:gd name="T9" fmla="*/ 20 h 100"/>
                  <a:gd name="T10" fmla="*/ 56 w 64"/>
                  <a:gd name="T11" fmla="*/ 20 h 100"/>
                  <a:gd name="T12" fmla="*/ 44 w 64"/>
                  <a:gd name="T13" fmla="*/ 8 h 100"/>
                  <a:gd name="T14" fmla="*/ 8 w 64"/>
                  <a:gd name="T15" fmla="*/ 8 h 100"/>
                  <a:gd name="T16" fmla="*/ 8 w 64"/>
                  <a:gd name="T17" fmla="*/ 92 h 100"/>
                  <a:gd name="T18" fmla="*/ 48 w 64"/>
                  <a:gd name="T19" fmla="*/ 92 h 100"/>
                  <a:gd name="T20" fmla="*/ 48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48" y="100"/>
                    </a:moveTo>
                    <a:cubicBezTo>
                      <a:pt x="0" y="100"/>
                      <a:pt x="0" y="100"/>
                      <a:pt x="0" y="100"/>
                    </a:cubicBezTo>
                    <a:cubicBezTo>
                      <a:pt x="0" y="0"/>
                      <a:pt x="0" y="0"/>
                      <a:pt x="0" y="0"/>
                    </a:cubicBezTo>
                    <a:cubicBezTo>
                      <a:pt x="44" y="0"/>
                      <a:pt x="44" y="0"/>
                      <a:pt x="44" y="0"/>
                    </a:cubicBezTo>
                    <a:cubicBezTo>
                      <a:pt x="55" y="0"/>
                      <a:pt x="64" y="9"/>
                      <a:pt x="64" y="20"/>
                    </a:cubicBezTo>
                    <a:cubicBezTo>
                      <a:pt x="56" y="20"/>
                      <a:pt x="56" y="20"/>
                      <a:pt x="56" y="20"/>
                    </a:cubicBezTo>
                    <a:cubicBezTo>
                      <a:pt x="56" y="13"/>
                      <a:pt x="51" y="8"/>
                      <a:pt x="44" y="8"/>
                    </a:cubicBezTo>
                    <a:cubicBezTo>
                      <a:pt x="8" y="8"/>
                      <a:pt x="8" y="8"/>
                      <a:pt x="8" y="8"/>
                    </a:cubicBezTo>
                    <a:cubicBezTo>
                      <a:pt x="8" y="92"/>
                      <a:pt x="8" y="92"/>
                      <a:pt x="8" y="92"/>
                    </a:cubicBezTo>
                    <a:cubicBezTo>
                      <a:pt x="48" y="92"/>
                      <a:pt x="48" y="92"/>
                      <a:pt x="48" y="92"/>
                    </a:cubicBezTo>
                    <a:lnTo>
                      <a:pt x="48" y="100"/>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9" name="Freeform 9"/>
              <p:cNvSpPr/>
              <p:nvPr/>
            </p:nvSpPr>
            <p:spPr bwMode="auto">
              <a:xfrm>
                <a:off x="6024563" y="1281113"/>
                <a:ext cx="130175" cy="203200"/>
              </a:xfrm>
              <a:custGeom>
                <a:avLst/>
                <a:gdLst>
                  <a:gd name="T0" fmla="*/ 64 w 64"/>
                  <a:gd name="T1" fmla="*/ 100 h 100"/>
                  <a:gd name="T2" fmla="*/ 16 w 64"/>
                  <a:gd name="T3" fmla="*/ 100 h 100"/>
                  <a:gd name="T4" fmla="*/ 16 w 64"/>
                  <a:gd name="T5" fmla="*/ 92 h 100"/>
                  <a:gd name="T6" fmla="*/ 56 w 64"/>
                  <a:gd name="T7" fmla="*/ 92 h 100"/>
                  <a:gd name="T8" fmla="*/ 56 w 64"/>
                  <a:gd name="T9" fmla="*/ 8 h 100"/>
                  <a:gd name="T10" fmla="*/ 20 w 64"/>
                  <a:gd name="T11" fmla="*/ 8 h 100"/>
                  <a:gd name="T12" fmla="*/ 8 w 64"/>
                  <a:gd name="T13" fmla="*/ 20 h 100"/>
                  <a:gd name="T14" fmla="*/ 0 w 64"/>
                  <a:gd name="T15" fmla="*/ 20 h 100"/>
                  <a:gd name="T16" fmla="*/ 20 w 64"/>
                  <a:gd name="T17" fmla="*/ 0 h 100"/>
                  <a:gd name="T18" fmla="*/ 64 w 64"/>
                  <a:gd name="T19" fmla="*/ 0 h 100"/>
                  <a:gd name="T20" fmla="*/ 64 w 64"/>
                  <a:gd name="T21"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00">
                    <a:moveTo>
                      <a:pt x="64" y="100"/>
                    </a:moveTo>
                    <a:cubicBezTo>
                      <a:pt x="16" y="100"/>
                      <a:pt x="16" y="100"/>
                      <a:pt x="16" y="100"/>
                    </a:cubicBezTo>
                    <a:cubicBezTo>
                      <a:pt x="16" y="92"/>
                      <a:pt x="16" y="92"/>
                      <a:pt x="16" y="92"/>
                    </a:cubicBezTo>
                    <a:cubicBezTo>
                      <a:pt x="56" y="92"/>
                      <a:pt x="56" y="92"/>
                      <a:pt x="56" y="92"/>
                    </a:cubicBezTo>
                    <a:cubicBezTo>
                      <a:pt x="56" y="8"/>
                      <a:pt x="56" y="8"/>
                      <a:pt x="56" y="8"/>
                    </a:cubicBezTo>
                    <a:cubicBezTo>
                      <a:pt x="20" y="8"/>
                      <a:pt x="20" y="8"/>
                      <a:pt x="20" y="8"/>
                    </a:cubicBezTo>
                    <a:cubicBezTo>
                      <a:pt x="13" y="8"/>
                      <a:pt x="8" y="13"/>
                      <a:pt x="8" y="20"/>
                    </a:cubicBezTo>
                    <a:cubicBezTo>
                      <a:pt x="0" y="20"/>
                      <a:pt x="0" y="20"/>
                      <a:pt x="0" y="20"/>
                    </a:cubicBezTo>
                    <a:cubicBezTo>
                      <a:pt x="0" y="9"/>
                      <a:pt x="9" y="0"/>
                      <a:pt x="20" y="0"/>
                    </a:cubicBezTo>
                    <a:cubicBezTo>
                      <a:pt x="64" y="0"/>
                      <a:pt x="64" y="0"/>
                      <a:pt x="64" y="0"/>
                    </a:cubicBezTo>
                    <a:lnTo>
                      <a:pt x="64" y="100"/>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grpSp>
      </p:grpSp>
      <p:grpSp>
        <p:nvGrpSpPr>
          <p:cNvPr id="40" name="组 39"/>
          <p:cNvGrpSpPr/>
          <p:nvPr/>
        </p:nvGrpSpPr>
        <p:grpSpPr>
          <a:xfrm>
            <a:off x="2542146" y="690454"/>
            <a:ext cx="452588" cy="452588"/>
            <a:chOff x="2535236" y="1007953"/>
            <a:chExt cx="452588" cy="452588"/>
          </a:xfrm>
        </p:grpSpPr>
        <p:sp>
          <p:nvSpPr>
            <p:cNvPr id="11" name="椭圆 10"/>
            <p:cNvSpPr/>
            <p:nvPr/>
          </p:nvSpPr>
          <p:spPr>
            <a:xfrm>
              <a:off x="2535236" y="1007953"/>
              <a:ext cx="452588" cy="452588"/>
            </a:xfrm>
            <a:prstGeom prst="ellipse">
              <a:avLst/>
            </a:prstGeom>
            <a:noFill/>
            <a:ln w="6350" cmpd="sng">
              <a:solidFill>
                <a:srgbClr val="1A1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charset="0"/>
                <a:ea typeface="微软雅黑" panose="020B0503020204020204" charset="-122"/>
              </a:endParaRPr>
            </a:p>
          </p:txBody>
        </p:sp>
        <p:grpSp>
          <p:nvGrpSpPr>
            <p:cNvPr id="12" name="组合 138"/>
            <p:cNvGrpSpPr/>
            <p:nvPr/>
          </p:nvGrpSpPr>
          <p:grpSpPr>
            <a:xfrm>
              <a:off x="2633231" y="1105948"/>
              <a:ext cx="256597" cy="256598"/>
              <a:chOff x="5903913" y="4632325"/>
              <a:chExt cx="257175" cy="257176"/>
            </a:xfrm>
            <a:solidFill>
              <a:srgbClr val="1A1E21"/>
            </a:solidFill>
            <a:effectLst/>
          </p:grpSpPr>
          <p:sp>
            <p:nvSpPr>
              <p:cNvPr id="13" name="Freeform 16"/>
              <p:cNvSpPr/>
              <p:nvPr/>
            </p:nvSpPr>
            <p:spPr bwMode="auto">
              <a:xfrm>
                <a:off x="5934075" y="4783138"/>
                <a:ext cx="195262" cy="106363"/>
              </a:xfrm>
              <a:custGeom>
                <a:avLst/>
                <a:gdLst>
                  <a:gd name="T0" fmla="*/ 123 w 123"/>
                  <a:gd name="T1" fmla="*/ 67 h 67"/>
                  <a:gd name="T2" fmla="*/ 0 w 123"/>
                  <a:gd name="T3" fmla="*/ 67 h 67"/>
                  <a:gd name="T4" fmla="*/ 0 w 123"/>
                  <a:gd name="T5" fmla="*/ 0 h 67"/>
                  <a:gd name="T6" fmla="*/ 10 w 123"/>
                  <a:gd name="T7" fmla="*/ 0 h 67"/>
                  <a:gd name="T8" fmla="*/ 10 w 123"/>
                  <a:gd name="T9" fmla="*/ 57 h 67"/>
                  <a:gd name="T10" fmla="*/ 113 w 123"/>
                  <a:gd name="T11" fmla="*/ 57 h 67"/>
                  <a:gd name="T12" fmla="*/ 113 w 123"/>
                  <a:gd name="T13" fmla="*/ 0 h 67"/>
                  <a:gd name="T14" fmla="*/ 123 w 123"/>
                  <a:gd name="T15" fmla="*/ 0 h 67"/>
                  <a:gd name="T16" fmla="*/ 123 w 123"/>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67">
                    <a:moveTo>
                      <a:pt x="123" y="67"/>
                    </a:moveTo>
                    <a:lnTo>
                      <a:pt x="0" y="67"/>
                    </a:lnTo>
                    <a:lnTo>
                      <a:pt x="0" y="0"/>
                    </a:lnTo>
                    <a:lnTo>
                      <a:pt x="10" y="0"/>
                    </a:lnTo>
                    <a:lnTo>
                      <a:pt x="10" y="57"/>
                    </a:lnTo>
                    <a:lnTo>
                      <a:pt x="113" y="57"/>
                    </a:lnTo>
                    <a:lnTo>
                      <a:pt x="113" y="0"/>
                    </a:lnTo>
                    <a:lnTo>
                      <a:pt x="123" y="0"/>
                    </a:lnTo>
                    <a:lnTo>
                      <a:pt x="123" y="67"/>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14" name="Freeform 17"/>
              <p:cNvSpPr/>
              <p:nvPr/>
            </p:nvSpPr>
            <p:spPr bwMode="auto">
              <a:xfrm>
                <a:off x="5903913" y="4632325"/>
                <a:ext cx="257175" cy="149225"/>
              </a:xfrm>
              <a:custGeom>
                <a:avLst/>
                <a:gdLst>
                  <a:gd name="T0" fmla="*/ 154 w 162"/>
                  <a:gd name="T1" fmla="*/ 94 h 94"/>
                  <a:gd name="T2" fmla="*/ 81 w 162"/>
                  <a:gd name="T3" fmla="*/ 15 h 94"/>
                  <a:gd name="T4" fmla="*/ 7 w 162"/>
                  <a:gd name="T5" fmla="*/ 94 h 94"/>
                  <a:gd name="T6" fmla="*/ 0 w 162"/>
                  <a:gd name="T7" fmla="*/ 86 h 94"/>
                  <a:gd name="T8" fmla="*/ 81 w 162"/>
                  <a:gd name="T9" fmla="*/ 0 h 94"/>
                  <a:gd name="T10" fmla="*/ 162 w 162"/>
                  <a:gd name="T11" fmla="*/ 86 h 94"/>
                  <a:gd name="T12" fmla="*/ 154 w 16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62" h="94">
                    <a:moveTo>
                      <a:pt x="154" y="94"/>
                    </a:moveTo>
                    <a:lnTo>
                      <a:pt x="81" y="15"/>
                    </a:lnTo>
                    <a:lnTo>
                      <a:pt x="7" y="94"/>
                    </a:lnTo>
                    <a:lnTo>
                      <a:pt x="0" y="86"/>
                    </a:lnTo>
                    <a:lnTo>
                      <a:pt x="81" y="0"/>
                    </a:lnTo>
                    <a:lnTo>
                      <a:pt x="162" y="86"/>
                    </a:lnTo>
                    <a:lnTo>
                      <a:pt x="154" y="94"/>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15" name="Freeform 18"/>
              <p:cNvSpPr/>
              <p:nvPr/>
            </p:nvSpPr>
            <p:spPr bwMode="auto">
              <a:xfrm>
                <a:off x="5999163" y="4783138"/>
                <a:ext cx="65087" cy="73025"/>
              </a:xfrm>
              <a:custGeom>
                <a:avLst/>
                <a:gdLst>
                  <a:gd name="T0" fmla="*/ 41 w 41"/>
                  <a:gd name="T1" fmla="*/ 46 h 46"/>
                  <a:gd name="T2" fmla="*/ 31 w 41"/>
                  <a:gd name="T3" fmla="*/ 46 h 46"/>
                  <a:gd name="T4" fmla="*/ 31 w 41"/>
                  <a:gd name="T5" fmla="*/ 10 h 46"/>
                  <a:gd name="T6" fmla="*/ 10 w 41"/>
                  <a:gd name="T7" fmla="*/ 10 h 46"/>
                  <a:gd name="T8" fmla="*/ 10 w 41"/>
                  <a:gd name="T9" fmla="*/ 46 h 46"/>
                  <a:gd name="T10" fmla="*/ 0 w 41"/>
                  <a:gd name="T11" fmla="*/ 46 h 46"/>
                  <a:gd name="T12" fmla="*/ 0 w 41"/>
                  <a:gd name="T13" fmla="*/ 0 h 46"/>
                  <a:gd name="T14" fmla="*/ 41 w 41"/>
                  <a:gd name="T15" fmla="*/ 0 h 46"/>
                  <a:gd name="T16" fmla="*/ 41 w 41"/>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6">
                    <a:moveTo>
                      <a:pt x="41" y="46"/>
                    </a:moveTo>
                    <a:lnTo>
                      <a:pt x="31" y="46"/>
                    </a:lnTo>
                    <a:lnTo>
                      <a:pt x="31" y="10"/>
                    </a:lnTo>
                    <a:lnTo>
                      <a:pt x="10" y="10"/>
                    </a:lnTo>
                    <a:lnTo>
                      <a:pt x="10" y="46"/>
                    </a:lnTo>
                    <a:lnTo>
                      <a:pt x="0" y="46"/>
                    </a:lnTo>
                    <a:lnTo>
                      <a:pt x="0" y="0"/>
                    </a:lnTo>
                    <a:lnTo>
                      <a:pt x="41" y="0"/>
                    </a:lnTo>
                    <a:lnTo>
                      <a:pt x="41" y="46"/>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sp>
            <p:nvSpPr>
              <p:cNvPr id="16" name="Freeform 19"/>
              <p:cNvSpPr>
                <a:spLocks noEditPoints="1"/>
              </p:cNvSpPr>
              <p:nvPr/>
            </p:nvSpPr>
            <p:spPr bwMode="auto">
              <a:xfrm>
                <a:off x="5999163" y="4702175"/>
                <a:ext cx="65087" cy="65088"/>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7" y="32"/>
                      <a:pt x="0" y="25"/>
                      <a:pt x="0" y="16"/>
                    </a:cubicBezTo>
                    <a:cubicBezTo>
                      <a:pt x="0" y="7"/>
                      <a:pt x="7" y="0"/>
                      <a:pt x="16" y="0"/>
                    </a:cubicBezTo>
                    <a:cubicBezTo>
                      <a:pt x="25" y="0"/>
                      <a:pt x="32" y="7"/>
                      <a:pt x="32" y="16"/>
                    </a:cubicBezTo>
                    <a:cubicBezTo>
                      <a:pt x="32" y="25"/>
                      <a:pt x="25" y="32"/>
                      <a:pt x="16" y="32"/>
                    </a:cubicBezTo>
                    <a:moveTo>
                      <a:pt x="16" y="8"/>
                    </a:moveTo>
                    <a:cubicBezTo>
                      <a:pt x="12" y="8"/>
                      <a:pt x="8" y="12"/>
                      <a:pt x="8" y="16"/>
                    </a:cubicBezTo>
                    <a:cubicBezTo>
                      <a:pt x="8" y="20"/>
                      <a:pt x="12" y="24"/>
                      <a:pt x="16" y="24"/>
                    </a:cubicBezTo>
                    <a:cubicBezTo>
                      <a:pt x="20" y="24"/>
                      <a:pt x="24" y="20"/>
                      <a:pt x="24" y="16"/>
                    </a:cubicBezTo>
                    <a:cubicBezTo>
                      <a:pt x="24" y="12"/>
                      <a:pt x="20" y="8"/>
                      <a:pt x="16" y="8"/>
                    </a:cubicBezTo>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lumMod val="75000"/>
                      <a:lumOff val="25000"/>
                    </a:prstClr>
                  </a:solidFill>
                  <a:effectLst>
                    <a:outerShdw blurRad="38100" dist="38100" dir="2700000" algn="tl">
                      <a:srgbClr val="000000">
                        <a:alpha val="43137"/>
                      </a:srgbClr>
                    </a:outerShdw>
                  </a:effectLst>
                  <a:latin typeface="Arial" charset="0"/>
                  <a:ea typeface="微软雅黑" panose="020B0503020204020204" charset="-122"/>
                </a:endParaRPr>
              </a:p>
            </p:txBody>
          </p:sp>
        </p:grpSp>
      </p:grpSp>
      <p:grpSp>
        <p:nvGrpSpPr>
          <p:cNvPr id="43" name="组 42"/>
          <p:cNvGrpSpPr/>
          <p:nvPr/>
        </p:nvGrpSpPr>
        <p:grpSpPr>
          <a:xfrm>
            <a:off x="6189603" y="2220911"/>
            <a:ext cx="452588" cy="452588"/>
            <a:chOff x="6156176" y="2443198"/>
            <a:chExt cx="452588" cy="452588"/>
          </a:xfrm>
        </p:grpSpPr>
        <p:sp>
          <p:nvSpPr>
            <p:cNvPr id="21" name="椭圆 20"/>
            <p:cNvSpPr/>
            <p:nvPr/>
          </p:nvSpPr>
          <p:spPr>
            <a:xfrm>
              <a:off x="6156176" y="2443198"/>
              <a:ext cx="452588" cy="452588"/>
            </a:xfrm>
            <a:prstGeom prst="ellipse">
              <a:avLst/>
            </a:prstGeom>
            <a:noFill/>
            <a:ln w="6350" cmpd="sng">
              <a:solidFill>
                <a:srgbClr val="1A1E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charset="0"/>
                <a:ea typeface="微软雅黑" panose="020B0503020204020204" charset="-122"/>
              </a:endParaRPr>
            </a:p>
          </p:txBody>
        </p:sp>
        <p:grpSp>
          <p:nvGrpSpPr>
            <p:cNvPr id="22" name="组合 148"/>
            <p:cNvGrpSpPr/>
            <p:nvPr/>
          </p:nvGrpSpPr>
          <p:grpSpPr>
            <a:xfrm>
              <a:off x="6251795" y="2553864"/>
              <a:ext cx="261349" cy="231255"/>
              <a:chOff x="3889375" y="3302000"/>
              <a:chExt cx="261938" cy="231776"/>
            </a:xfrm>
            <a:solidFill>
              <a:srgbClr val="1A1E21"/>
            </a:solidFill>
            <a:effectLst/>
          </p:grpSpPr>
          <p:sp>
            <p:nvSpPr>
              <p:cNvPr id="23" name="Freeform 11"/>
              <p:cNvSpPr/>
              <p:nvPr/>
            </p:nvSpPr>
            <p:spPr bwMode="auto">
              <a:xfrm>
                <a:off x="3956050" y="3354388"/>
                <a:ext cx="57150" cy="98425"/>
              </a:xfrm>
              <a:custGeom>
                <a:avLst/>
                <a:gdLst>
                  <a:gd name="T0" fmla="*/ 36 w 36"/>
                  <a:gd name="T1" fmla="*/ 62 h 62"/>
                  <a:gd name="T2" fmla="*/ 10 w 36"/>
                  <a:gd name="T3" fmla="*/ 62 h 62"/>
                  <a:gd name="T4" fmla="*/ 10 w 36"/>
                  <a:gd name="T5" fmla="*/ 52 h 62"/>
                  <a:gd name="T6" fmla="*/ 25 w 36"/>
                  <a:gd name="T7" fmla="*/ 52 h 62"/>
                  <a:gd name="T8" fmla="*/ 25 w 36"/>
                  <a:gd name="T9" fmla="*/ 10 h 62"/>
                  <a:gd name="T10" fmla="*/ 0 w 36"/>
                  <a:gd name="T11" fmla="*/ 10 h 62"/>
                  <a:gd name="T12" fmla="*/ 0 w 36"/>
                  <a:gd name="T13" fmla="*/ 0 h 62"/>
                  <a:gd name="T14" fmla="*/ 36 w 36"/>
                  <a:gd name="T15" fmla="*/ 0 h 62"/>
                  <a:gd name="T16" fmla="*/ 36 w 36"/>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62">
                    <a:moveTo>
                      <a:pt x="36" y="62"/>
                    </a:moveTo>
                    <a:lnTo>
                      <a:pt x="10" y="62"/>
                    </a:lnTo>
                    <a:lnTo>
                      <a:pt x="10" y="52"/>
                    </a:lnTo>
                    <a:lnTo>
                      <a:pt x="25" y="52"/>
                    </a:lnTo>
                    <a:lnTo>
                      <a:pt x="25" y="10"/>
                    </a:lnTo>
                    <a:lnTo>
                      <a:pt x="0" y="10"/>
                    </a:lnTo>
                    <a:lnTo>
                      <a:pt x="0" y="0"/>
                    </a:lnTo>
                    <a:lnTo>
                      <a:pt x="36" y="0"/>
                    </a:lnTo>
                    <a:lnTo>
                      <a:pt x="36" y="62"/>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solidFill>
                  <a:latin typeface="Arial" charset="0"/>
                  <a:ea typeface="微软雅黑" panose="020B0503020204020204" charset="-122"/>
                </a:endParaRPr>
              </a:p>
            </p:txBody>
          </p:sp>
          <p:sp>
            <p:nvSpPr>
              <p:cNvPr id="24" name="Freeform 12"/>
              <p:cNvSpPr/>
              <p:nvPr/>
            </p:nvSpPr>
            <p:spPr bwMode="auto">
              <a:xfrm>
                <a:off x="4002088" y="3302000"/>
                <a:ext cx="149225" cy="203200"/>
              </a:xfrm>
              <a:custGeom>
                <a:avLst/>
                <a:gdLst>
                  <a:gd name="T0" fmla="*/ 94 w 94"/>
                  <a:gd name="T1" fmla="*/ 128 h 128"/>
                  <a:gd name="T2" fmla="*/ 0 w 94"/>
                  <a:gd name="T3" fmla="*/ 95 h 128"/>
                  <a:gd name="T4" fmla="*/ 3 w 94"/>
                  <a:gd name="T5" fmla="*/ 85 h 128"/>
                  <a:gd name="T6" fmla="*/ 84 w 94"/>
                  <a:gd name="T7" fmla="*/ 113 h 128"/>
                  <a:gd name="T8" fmla="*/ 84 w 94"/>
                  <a:gd name="T9" fmla="*/ 15 h 128"/>
                  <a:gd name="T10" fmla="*/ 3 w 94"/>
                  <a:gd name="T11" fmla="*/ 43 h 128"/>
                  <a:gd name="T12" fmla="*/ 0 w 94"/>
                  <a:gd name="T13" fmla="*/ 33 h 128"/>
                  <a:gd name="T14" fmla="*/ 94 w 94"/>
                  <a:gd name="T15" fmla="*/ 0 h 128"/>
                  <a:gd name="T16" fmla="*/ 94 w 9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28">
                    <a:moveTo>
                      <a:pt x="94" y="128"/>
                    </a:moveTo>
                    <a:lnTo>
                      <a:pt x="0" y="95"/>
                    </a:lnTo>
                    <a:lnTo>
                      <a:pt x="3" y="85"/>
                    </a:lnTo>
                    <a:lnTo>
                      <a:pt x="84" y="113"/>
                    </a:lnTo>
                    <a:lnTo>
                      <a:pt x="84" y="15"/>
                    </a:lnTo>
                    <a:lnTo>
                      <a:pt x="3" y="43"/>
                    </a:lnTo>
                    <a:lnTo>
                      <a:pt x="0" y="33"/>
                    </a:lnTo>
                    <a:lnTo>
                      <a:pt x="94" y="0"/>
                    </a:lnTo>
                    <a:lnTo>
                      <a:pt x="94" y="128"/>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solidFill>
                  <a:latin typeface="Arial" charset="0"/>
                  <a:ea typeface="微软雅黑" panose="020B0503020204020204" charset="-122"/>
                </a:endParaRPr>
              </a:p>
            </p:txBody>
          </p:sp>
          <p:sp>
            <p:nvSpPr>
              <p:cNvPr id="25" name="Freeform 13"/>
              <p:cNvSpPr/>
              <p:nvPr/>
            </p:nvSpPr>
            <p:spPr bwMode="auto">
              <a:xfrm>
                <a:off x="4035425" y="3352800"/>
                <a:ext cx="77787" cy="42863"/>
              </a:xfrm>
              <a:custGeom>
                <a:avLst/>
                <a:gdLst>
                  <a:gd name="T0" fmla="*/ 2 w 49"/>
                  <a:gd name="T1" fmla="*/ 27 h 27"/>
                  <a:gd name="T2" fmla="*/ 0 w 49"/>
                  <a:gd name="T3" fmla="*/ 17 h 27"/>
                  <a:gd name="T4" fmla="*/ 46 w 49"/>
                  <a:gd name="T5" fmla="*/ 0 h 27"/>
                  <a:gd name="T6" fmla="*/ 49 w 49"/>
                  <a:gd name="T7" fmla="*/ 9 h 27"/>
                  <a:gd name="T8" fmla="*/ 2 w 49"/>
                  <a:gd name="T9" fmla="*/ 27 h 27"/>
                </a:gdLst>
                <a:ahLst/>
                <a:cxnLst>
                  <a:cxn ang="0">
                    <a:pos x="T0" y="T1"/>
                  </a:cxn>
                  <a:cxn ang="0">
                    <a:pos x="T2" y="T3"/>
                  </a:cxn>
                  <a:cxn ang="0">
                    <a:pos x="T4" y="T5"/>
                  </a:cxn>
                  <a:cxn ang="0">
                    <a:pos x="T6" y="T7"/>
                  </a:cxn>
                  <a:cxn ang="0">
                    <a:pos x="T8" y="T9"/>
                  </a:cxn>
                </a:cxnLst>
                <a:rect l="0" t="0" r="r" b="b"/>
                <a:pathLst>
                  <a:path w="49" h="27">
                    <a:moveTo>
                      <a:pt x="2" y="27"/>
                    </a:moveTo>
                    <a:lnTo>
                      <a:pt x="0" y="17"/>
                    </a:lnTo>
                    <a:lnTo>
                      <a:pt x="46" y="0"/>
                    </a:lnTo>
                    <a:lnTo>
                      <a:pt x="49" y="9"/>
                    </a:lnTo>
                    <a:lnTo>
                      <a:pt x="2" y="27"/>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solidFill>
                  <a:latin typeface="Arial" charset="0"/>
                  <a:ea typeface="微软雅黑" panose="020B0503020204020204" charset="-122"/>
                </a:endParaRPr>
              </a:p>
            </p:txBody>
          </p:sp>
          <p:sp>
            <p:nvSpPr>
              <p:cNvPr id="26" name="Freeform 14"/>
              <p:cNvSpPr>
                <a:spLocks noEditPoints="1"/>
              </p:cNvSpPr>
              <p:nvPr/>
            </p:nvSpPr>
            <p:spPr bwMode="auto">
              <a:xfrm>
                <a:off x="3889375" y="3354388"/>
                <a:ext cx="49212" cy="98425"/>
              </a:xfrm>
              <a:custGeom>
                <a:avLst/>
                <a:gdLst>
                  <a:gd name="T0" fmla="*/ 31 w 31"/>
                  <a:gd name="T1" fmla="*/ 62 h 62"/>
                  <a:gd name="T2" fmla="*/ 0 w 31"/>
                  <a:gd name="T3" fmla="*/ 62 h 62"/>
                  <a:gd name="T4" fmla="*/ 0 w 31"/>
                  <a:gd name="T5" fmla="*/ 0 h 62"/>
                  <a:gd name="T6" fmla="*/ 31 w 31"/>
                  <a:gd name="T7" fmla="*/ 0 h 62"/>
                  <a:gd name="T8" fmla="*/ 31 w 31"/>
                  <a:gd name="T9" fmla="*/ 62 h 62"/>
                  <a:gd name="T10" fmla="*/ 11 w 31"/>
                  <a:gd name="T11" fmla="*/ 52 h 62"/>
                  <a:gd name="T12" fmla="*/ 21 w 31"/>
                  <a:gd name="T13" fmla="*/ 52 h 62"/>
                  <a:gd name="T14" fmla="*/ 21 w 31"/>
                  <a:gd name="T15" fmla="*/ 10 h 62"/>
                  <a:gd name="T16" fmla="*/ 11 w 31"/>
                  <a:gd name="T17" fmla="*/ 10 h 62"/>
                  <a:gd name="T18" fmla="*/ 11 w 31"/>
                  <a:gd name="T19"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31" y="62"/>
                    </a:moveTo>
                    <a:lnTo>
                      <a:pt x="0" y="62"/>
                    </a:lnTo>
                    <a:lnTo>
                      <a:pt x="0" y="0"/>
                    </a:lnTo>
                    <a:lnTo>
                      <a:pt x="31" y="0"/>
                    </a:lnTo>
                    <a:lnTo>
                      <a:pt x="31" y="62"/>
                    </a:lnTo>
                    <a:close/>
                    <a:moveTo>
                      <a:pt x="11" y="52"/>
                    </a:moveTo>
                    <a:lnTo>
                      <a:pt x="21" y="52"/>
                    </a:lnTo>
                    <a:lnTo>
                      <a:pt x="21" y="10"/>
                    </a:lnTo>
                    <a:lnTo>
                      <a:pt x="11" y="10"/>
                    </a:lnTo>
                    <a:lnTo>
                      <a:pt x="11" y="52"/>
                    </a:lnTo>
                    <a:close/>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solidFill>
                  <a:latin typeface="Arial" charset="0"/>
                  <a:ea typeface="微软雅黑" panose="020B0503020204020204" charset="-122"/>
                </a:endParaRPr>
              </a:p>
            </p:txBody>
          </p:sp>
          <p:sp>
            <p:nvSpPr>
              <p:cNvPr id="27" name="Freeform 15"/>
              <p:cNvSpPr/>
              <p:nvPr/>
            </p:nvSpPr>
            <p:spPr bwMode="auto">
              <a:xfrm>
                <a:off x="3922713" y="3468688"/>
                <a:ext cx="80962" cy="65088"/>
              </a:xfrm>
              <a:custGeom>
                <a:avLst/>
                <a:gdLst>
                  <a:gd name="T0" fmla="*/ 16 w 40"/>
                  <a:gd name="T1" fmla="*/ 32 h 32"/>
                  <a:gd name="T2" fmla="*/ 0 w 40"/>
                  <a:gd name="T3" fmla="*/ 16 h 32"/>
                  <a:gd name="T4" fmla="*/ 0 w 40"/>
                  <a:gd name="T5" fmla="*/ 0 h 32"/>
                  <a:gd name="T6" fmla="*/ 8 w 40"/>
                  <a:gd name="T7" fmla="*/ 0 h 32"/>
                  <a:gd name="T8" fmla="*/ 8 w 40"/>
                  <a:gd name="T9" fmla="*/ 16 h 32"/>
                  <a:gd name="T10" fmla="*/ 16 w 40"/>
                  <a:gd name="T11" fmla="*/ 24 h 32"/>
                  <a:gd name="T12" fmla="*/ 24 w 40"/>
                  <a:gd name="T13" fmla="*/ 16 h 32"/>
                  <a:gd name="T14" fmla="*/ 24 w 40"/>
                  <a:gd name="T15" fmla="*/ 0 h 32"/>
                  <a:gd name="T16" fmla="*/ 40 w 40"/>
                  <a:gd name="T17" fmla="*/ 0 h 32"/>
                  <a:gd name="T18" fmla="*/ 40 w 40"/>
                  <a:gd name="T19" fmla="*/ 8 h 32"/>
                  <a:gd name="T20" fmla="*/ 32 w 40"/>
                  <a:gd name="T21" fmla="*/ 8 h 32"/>
                  <a:gd name="T22" fmla="*/ 32 w 40"/>
                  <a:gd name="T23" fmla="*/ 16 h 32"/>
                  <a:gd name="T24" fmla="*/ 16 w 40"/>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
                    <a:moveTo>
                      <a:pt x="16" y="32"/>
                    </a:moveTo>
                    <a:cubicBezTo>
                      <a:pt x="7" y="32"/>
                      <a:pt x="0" y="25"/>
                      <a:pt x="0" y="16"/>
                    </a:cubicBezTo>
                    <a:cubicBezTo>
                      <a:pt x="0" y="0"/>
                      <a:pt x="0" y="0"/>
                      <a:pt x="0" y="0"/>
                    </a:cubicBezTo>
                    <a:cubicBezTo>
                      <a:pt x="8" y="0"/>
                      <a:pt x="8" y="0"/>
                      <a:pt x="8" y="0"/>
                    </a:cubicBezTo>
                    <a:cubicBezTo>
                      <a:pt x="8" y="16"/>
                      <a:pt x="8" y="16"/>
                      <a:pt x="8" y="16"/>
                    </a:cubicBezTo>
                    <a:cubicBezTo>
                      <a:pt x="8" y="20"/>
                      <a:pt x="12" y="24"/>
                      <a:pt x="16" y="24"/>
                    </a:cubicBezTo>
                    <a:cubicBezTo>
                      <a:pt x="20" y="24"/>
                      <a:pt x="24" y="20"/>
                      <a:pt x="24" y="16"/>
                    </a:cubicBezTo>
                    <a:cubicBezTo>
                      <a:pt x="24" y="0"/>
                      <a:pt x="24" y="0"/>
                      <a:pt x="24" y="0"/>
                    </a:cubicBezTo>
                    <a:cubicBezTo>
                      <a:pt x="40" y="0"/>
                      <a:pt x="40" y="0"/>
                      <a:pt x="40" y="0"/>
                    </a:cubicBezTo>
                    <a:cubicBezTo>
                      <a:pt x="40" y="8"/>
                      <a:pt x="40" y="8"/>
                      <a:pt x="40" y="8"/>
                    </a:cubicBezTo>
                    <a:cubicBezTo>
                      <a:pt x="32" y="8"/>
                      <a:pt x="32" y="8"/>
                      <a:pt x="32" y="8"/>
                    </a:cubicBezTo>
                    <a:cubicBezTo>
                      <a:pt x="32" y="16"/>
                      <a:pt x="32" y="16"/>
                      <a:pt x="32" y="16"/>
                    </a:cubicBezTo>
                    <a:cubicBezTo>
                      <a:pt x="32" y="25"/>
                      <a:pt x="25" y="32"/>
                      <a:pt x="16" y="32"/>
                    </a:cubicBezTo>
                  </a:path>
                </a:pathLst>
              </a:custGeom>
              <a:grpFill/>
              <a:ln w="6350" cmpd="sng">
                <a:noFill/>
                <a:round/>
              </a:ln>
            </p:spPr>
            <p:txBody>
              <a:bodyPr vert="horz" wrap="square" lIns="91440" tIns="45720" rIns="91440" bIns="45720" numCol="1" anchor="t" anchorCtr="0" compatLnSpc="1"/>
              <a:lstStyle/>
              <a:p>
                <a:pPr defTabSz="914400"/>
                <a:endParaRPr lang="zh-CN" altLang="en-US">
                  <a:solidFill>
                    <a:prstClr val="black"/>
                  </a:solidFill>
                  <a:latin typeface="Arial" charset="0"/>
                  <a:ea typeface="微软雅黑" panose="020B0503020204020204" charset="-122"/>
                </a:endParaRPr>
              </a:p>
            </p:txBody>
          </p:sp>
        </p:grpSp>
      </p:grpSp>
      <p:sp>
        <p:nvSpPr>
          <p:cNvPr id="28" name="矩形 27"/>
          <p:cNvSpPr/>
          <p:nvPr/>
        </p:nvSpPr>
        <p:spPr>
          <a:xfrm>
            <a:off x="314974" y="1033673"/>
            <a:ext cx="2217458" cy="2169825"/>
          </a:xfrm>
          <a:prstGeom prst="rect">
            <a:avLst/>
          </a:prstGeom>
          <a:noFill/>
        </p:spPr>
        <p:txBody>
          <a:bodyPr wrap="square">
            <a:spAutoFit/>
          </a:bodyPr>
          <a:lstStyle/>
          <a:p>
            <a:pPr defTabSz="914400">
              <a:lnSpc>
                <a:spcPct val="150000"/>
              </a:lnSpc>
              <a:spcBef>
                <a:spcPts val="600"/>
              </a:spcBef>
            </a:pPr>
            <a:r>
              <a:rPr lang="zh-CN" altLang="zh-CN" sz="1000" dirty="0">
                <a:solidFill>
                  <a:schemeClr val="bg1"/>
                </a:solidFill>
              </a:rPr>
              <a:t>“慢聊天”的主要特色集中体现在“慢”字上，用户双方通过“缓慢”的感情培养过程，在不断深入了解对方的好奇心驱使下，不断通过努力突破在交流权限上的限制，最终和对方实现没有任何障碍的，自由地交流，不仅收获了友谊，也感受到了如同克服游戏中一个个难关后获得成功的喜悦。</a:t>
            </a:r>
            <a:endParaRPr lang="en-US" altLang="zh-CN" sz="1000" dirty="0">
              <a:solidFill>
                <a:schemeClr val="bg1"/>
              </a:solidFill>
              <a:latin typeface="Arial" charset="0"/>
              <a:ea typeface="微软雅黑" panose="020B0503020204020204" charset="-122"/>
            </a:endParaRPr>
          </a:p>
        </p:txBody>
      </p:sp>
      <p:sp>
        <p:nvSpPr>
          <p:cNvPr id="29" name="TextBox 155"/>
          <p:cNvSpPr txBox="1"/>
          <p:nvPr/>
        </p:nvSpPr>
        <p:spPr>
          <a:xfrm>
            <a:off x="314974" y="706079"/>
            <a:ext cx="2103696" cy="307777"/>
          </a:xfrm>
          <a:prstGeom prst="rect">
            <a:avLst/>
          </a:prstGeom>
          <a:noFill/>
          <a:effectLst/>
        </p:spPr>
        <p:txBody>
          <a:bodyPr wrap="square" rtlCol="0">
            <a:spAutoFit/>
          </a:bodyPr>
          <a:lstStyle/>
          <a:p>
            <a:r>
              <a:rPr lang="zh-CN" altLang="en-US" sz="1400" b="1" dirty="0">
                <a:solidFill>
                  <a:schemeClr val="bg1"/>
                </a:solidFill>
              </a:rPr>
              <a:t>产品定位</a:t>
            </a:r>
            <a:endParaRPr lang="en-US" altLang="zh-CN" sz="1400" b="1" dirty="0">
              <a:solidFill>
                <a:schemeClr val="bg1"/>
              </a:solidFill>
            </a:endParaRPr>
          </a:p>
        </p:txBody>
      </p:sp>
      <p:sp>
        <p:nvSpPr>
          <p:cNvPr id="32" name="矩形 31"/>
          <p:cNvSpPr/>
          <p:nvPr/>
        </p:nvSpPr>
        <p:spPr>
          <a:xfrm>
            <a:off x="6692389" y="1128885"/>
            <a:ext cx="2103696" cy="553998"/>
          </a:xfrm>
          <a:prstGeom prst="rect">
            <a:avLst/>
          </a:prstGeom>
          <a:noFill/>
        </p:spPr>
        <p:txBody>
          <a:bodyPr wrap="square">
            <a:spAutoFit/>
          </a:bodyPr>
          <a:lstStyle/>
          <a:p>
            <a:r>
              <a:rPr lang="en-US" altLang="zh-CN" sz="1000" dirty="0">
                <a:solidFill>
                  <a:schemeClr val="bg1"/>
                </a:solidFill>
              </a:rPr>
              <a:t>1</a:t>
            </a:r>
            <a:r>
              <a:rPr lang="en-US" altLang="zh-CN" sz="1000" dirty="0" smtClean="0">
                <a:solidFill>
                  <a:schemeClr val="bg1"/>
                </a:solidFill>
              </a:rPr>
              <a:t>.</a:t>
            </a:r>
            <a:r>
              <a:rPr lang="zh-CN" altLang="zh-CN" sz="1000" dirty="0">
                <a:solidFill>
                  <a:schemeClr val="bg1"/>
                </a:solidFill>
              </a:rPr>
              <a:t>移动</a:t>
            </a:r>
            <a:r>
              <a:rPr lang="zh-CN" altLang="zh-CN" sz="1000" dirty="0" smtClean="0">
                <a:solidFill>
                  <a:schemeClr val="bg1"/>
                </a:solidFill>
              </a:rPr>
              <a:t>客户端</a:t>
            </a:r>
            <a:endParaRPr lang="en-US" altLang="zh-CN" sz="1000" dirty="0" smtClean="0">
              <a:solidFill>
                <a:schemeClr val="bg1"/>
              </a:solidFill>
            </a:endParaRPr>
          </a:p>
          <a:p>
            <a:r>
              <a:rPr lang="en-US" altLang="zh-CN" sz="1000" dirty="0" smtClean="0">
                <a:solidFill>
                  <a:schemeClr val="bg1"/>
                </a:solidFill>
              </a:rPr>
              <a:t>2.</a:t>
            </a:r>
            <a:r>
              <a:rPr lang="zh-CN" altLang="zh-CN" sz="1000" dirty="0">
                <a:solidFill>
                  <a:schemeClr val="bg1"/>
                </a:solidFill>
              </a:rPr>
              <a:t>实现用户互动交友</a:t>
            </a:r>
            <a:r>
              <a:rPr lang="zh-CN" altLang="zh-CN" sz="1000" dirty="0" smtClean="0">
                <a:solidFill>
                  <a:schemeClr val="bg1"/>
                </a:solidFill>
              </a:rPr>
              <a:t>功能</a:t>
            </a:r>
            <a:endParaRPr lang="en-US" altLang="zh-CN" sz="1000" dirty="0" smtClean="0">
              <a:solidFill>
                <a:schemeClr val="bg1"/>
              </a:solidFill>
            </a:endParaRPr>
          </a:p>
          <a:p>
            <a:r>
              <a:rPr lang="en-US" altLang="zh-CN" sz="1000" dirty="0" smtClean="0">
                <a:solidFill>
                  <a:schemeClr val="bg1"/>
                </a:solidFill>
              </a:rPr>
              <a:t>3.</a:t>
            </a:r>
            <a:r>
              <a:rPr lang="zh-CN" altLang="zh-CN" sz="1000" dirty="0">
                <a:solidFill>
                  <a:schemeClr val="bg1"/>
                </a:solidFill>
              </a:rPr>
              <a:t>实现用户活跃奖励</a:t>
            </a:r>
            <a:r>
              <a:rPr lang="zh-CN" altLang="zh-CN" sz="1000" dirty="0" smtClean="0">
                <a:solidFill>
                  <a:schemeClr val="bg1"/>
                </a:solidFill>
              </a:rPr>
              <a:t>功能</a:t>
            </a:r>
            <a:endParaRPr lang="zh-CN" altLang="zh-CN" sz="1000" dirty="0">
              <a:solidFill>
                <a:schemeClr val="bg1"/>
              </a:solidFill>
            </a:endParaRPr>
          </a:p>
        </p:txBody>
      </p:sp>
      <p:sp>
        <p:nvSpPr>
          <p:cNvPr id="33" name="TextBox 159"/>
          <p:cNvSpPr txBox="1"/>
          <p:nvPr/>
        </p:nvSpPr>
        <p:spPr>
          <a:xfrm>
            <a:off x="6692389" y="801291"/>
            <a:ext cx="2103696" cy="307777"/>
          </a:xfrm>
          <a:prstGeom prst="rect">
            <a:avLst/>
          </a:prstGeom>
          <a:noFill/>
          <a:effectLst/>
        </p:spPr>
        <p:txBody>
          <a:bodyPr wrap="square" rtlCol="0">
            <a:spAutoFit/>
          </a:bodyPr>
          <a:lstStyle/>
          <a:p>
            <a:r>
              <a:rPr lang="zh-CN" altLang="en-US" sz="1400" b="1" dirty="0">
                <a:solidFill>
                  <a:schemeClr val="bg1"/>
                </a:solidFill>
              </a:rPr>
              <a:t>产品目标</a:t>
            </a:r>
            <a:endParaRPr lang="en-US" altLang="zh-CN" sz="1400" b="1" dirty="0">
              <a:solidFill>
                <a:schemeClr val="bg1"/>
              </a:solidFill>
            </a:endParaRPr>
          </a:p>
        </p:txBody>
      </p:sp>
      <p:sp>
        <p:nvSpPr>
          <p:cNvPr id="34" name="矩形 33"/>
          <p:cNvSpPr/>
          <p:nvPr/>
        </p:nvSpPr>
        <p:spPr>
          <a:xfrm>
            <a:off x="6692389" y="2569045"/>
            <a:ext cx="2103696" cy="1477328"/>
          </a:xfrm>
          <a:prstGeom prst="rect">
            <a:avLst/>
          </a:prstGeom>
          <a:noFill/>
        </p:spPr>
        <p:txBody>
          <a:bodyPr wrap="square">
            <a:spAutoFit/>
          </a:bodyPr>
          <a:lstStyle/>
          <a:p>
            <a:r>
              <a:rPr lang="zh-CN" altLang="zh-CN" sz="1000" dirty="0">
                <a:solidFill>
                  <a:schemeClr val="bg1"/>
                </a:solidFill>
              </a:rPr>
              <a:t>本</a:t>
            </a:r>
            <a:r>
              <a:rPr lang="en-US" altLang="zh-CN" sz="1000" dirty="0">
                <a:solidFill>
                  <a:schemeClr val="bg1"/>
                </a:solidFill>
              </a:rPr>
              <a:t>APP</a:t>
            </a:r>
            <a:r>
              <a:rPr lang="zh-CN" altLang="zh-CN" sz="1000" dirty="0">
                <a:solidFill>
                  <a:schemeClr val="bg1"/>
                </a:solidFill>
              </a:rPr>
              <a:t>的主要用户是有空闲时间，想要通过体验新的慢交友的方式寻找与自己兴趣相投的好友。用户在寻找朋友的同时可以打发时间。需要提供一个有好、美观的界面、流畅的操作、加密的数据传输和用户资料安全的软件系统。用户可以通过使用其他聊天软件上的经验就可以熟练的使用本</a:t>
            </a:r>
            <a:r>
              <a:rPr lang="en-US" altLang="zh-CN" sz="1000" dirty="0">
                <a:solidFill>
                  <a:schemeClr val="bg1"/>
                </a:solidFill>
              </a:rPr>
              <a:t>APP</a:t>
            </a:r>
            <a:r>
              <a:rPr lang="zh-CN" altLang="zh-CN" sz="1000" dirty="0">
                <a:solidFill>
                  <a:schemeClr val="bg1"/>
                </a:solidFill>
              </a:rPr>
              <a:t>。</a:t>
            </a:r>
          </a:p>
        </p:txBody>
      </p:sp>
      <p:sp>
        <p:nvSpPr>
          <p:cNvPr id="35" name="TextBox 161"/>
          <p:cNvSpPr txBox="1"/>
          <p:nvPr/>
        </p:nvSpPr>
        <p:spPr>
          <a:xfrm>
            <a:off x="6692389" y="2241451"/>
            <a:ext cx="2103696" cy="307777"/>
          </a:xfrm>
          <a:prstGeom prst="rect">
            <a:avLst/>
          </a:prstGeom>
          <a:noFill/>
          <a:effectLst/>
        </p:spPr>
        <p:txBody>
          <a:bodyPr wrap="square" rtlCol="0">
            <a:spAutoFit/>
          </a:bodyPr>
          <a:lstStyle/>
          <a:p>
            <a:r>
              <a:rPr lang="zh-CN" altLang="zh-CN" sz="1400" b="1" dirty="0">
                <a:solidFill>
                  <a:schemeClr val="bg1"/>
                </a:solidFill>
              </a:rPr>
              <a:t>用户群体分析</a:t>
            </a:r>
          </a:p>
        </p:txBody>
      </p:sp>
      <p:grpSp>
        <p:nvGrpSpPr>
          <p:cNvPr id="36" name="组合 79"/>
          <p:cNvGrpSpPr/>
          <p:nvPr/>
        </p:nvGrpSpPr>
        <p:grpSpPr>
          <a:xfrm>
            <a:off x="3235051" y="544015"/>
            <a:ext cx="2551632" cy="3785879"/>
            <a:chOff x="539552" y="1090127"/>
            <a:chExt cx="2551632" cy="3785879"/>
          </a:xfrm>
        </p:grpSpPr>
        <p:pic>
          <p:nvPicPr>
            <p:cNvPr id="37" name="Picture 2" descr="C:\Documents and Settings\Administrator\桌面\高清配图\高清图片01\2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952" t="405" r="31224" b="1"/>
            <a:stretch>
              <a:fillRect/>
            </a:stretch>
          </p:blipFill>
          <p:spPr bwMode="auto">
            <a:xfrm>
              <a:off x="671252" y="1432719"/>
              <a:ext cx="2288232" cy="3227263"/>
            </a:xfrm>
            <a:prstGeom prst="hexagon">
              <a:avLst>
                <a:gd name="adj" fmla="val 0"/>
                <a:gd name="vf" fmla="val 115470"/>
              </a:avLst>
            </a:prstGeom>
            <a:noFill/>
            <a:ln w="38100">
              <a:noFill/>
            </a:ln>
            <a:effectLst/>
            <a:extLst>
              <a:ext uri="{909E8E84-426E-40DD-AFC4-6F175D3DCCD1}">
                <a14:hiddenFill xmlns:a14="http://schemas.microsoft.com/office/drawing/2010/main">
                  <a:solidFill>
                    <a:srgbClr val="FFFFFF"/>
                  </a:solidFill>
                </a14:hiddenFill>
              </a:ext>
            </a:extLst>
          </p:spPr>
        </p:pic>
        <p:pic>
          <p:nvPicPr>
            <p:cNvPr id="38" name="Picture 3" descr="C:\Documents and Settings\Administrator\桌面\i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090127"/>
              <a:ext cx="2551632" cy="378587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9000" dirty="0">
                <a:solidFill>
                  <a:schemeClr val="bg1"/>
                </a:solidFill>
              </a:rPr>
              <a:t>3</a:t>
            </a:r>
            <a:endParaRPr kumimoji="1" lang="zh-CN" altLang="en-US" sz="9000" dirty="0">
              <a:solidFill>
                <a:schemeClr val="bg1"/>
              </a:solidFill>
            </a:endParaRPr>
          </a:p>
        </p:txBody>
      </p:sp>
      <p:sp>
        <p:nvSpPr>
          <p:cNvPr id="4" name="文本框 3"/>
          <p:cNvSpPr txBox="1"/>
          <p:nvPr/>
        </p:nvSpPr>
        <p:spPr>
          <a:xfrm>
            <a:off x="3402449" y="2375151"/>
            <a:ext cx="2339103" cy="524695"/>
          </a:xfrm>
          <a:prstGeom prst="rect">
            <a:avLst/>
          </a:prstGeom>
          <a:noFill/>
        </p:spPr>
        <p:txBody>
          <a:bodyPr wrap="none" rtlCol="0">
            <a:spAutoFit/>
          </a:bodyPr>
          <a:lstStyle/>
          <a:p>
            <a:pPr algn="ctr">
              <a:lnSpc>
                <a:spcPct val="130000"/>
              </a:lnSpc>
            </a:pPr>
            <a:r>
              <a:rPr lang="zh-CN" altLang="en-US" sz="2400" b="1" dirty="0">
                <a:solidFill>
                  <a:schemeClr val="bg1"/>
                </a:solidFill>
              </a:rPr>
              <a:t>产品内容总策划</a:t>
            </a:r>
            <a:endParaRPr kumimoji="1" lang="zh-CN" altLang="en-US" sz="2400" dirty="0">
              <a:solidFill>
                <a:schemeClr val="bg1"/>
              </a:solidFill>
            </a:endParaRPr>
          </a:p>
        </p:txBody>
      </p:sp>
      <p:sp>
        <p:nvSpPr>
          <p:cNvPr id="6" name="矩形 5"/>
          <p:cNvSpPr/>
          <p:nvPr/>
        </p:nvSpPr>
        <p:spPr>
          <a:xfrm>
            <a:off x="3169392" y="3057198"/>
            <a:ext cx="2772508" cy="1203075"/>
          </a:xfrm>
          <a:prstGeom prst="rect">
            <a:avLst/>
          </a:prstGeom>
          <a:solidFill>
            <a:srgbClr val="2CBD9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b="1" dirty="0">
              <a:solidFill>
                <a:srgbClr val="1A1E21"/>
              </a:solidFill>
            </a:endParaRPr>
          </a:p>
        </p:txBody>
      </p:sp>
      <p:sp>
        <p:nvSpPr>
          <p:cNvPr id="7" name="文本框 6"/>
          <p:cNvSpPr txBox="1"/>
          <p:nvPr/>
        </p:nvSpPr>
        <p:spPr>
          <a:xfrm>
            <a:off x="3190009" y="3158837"/>
            <a:ext cx="2971800" cy="954107"/>
          </a:xfrm>
          <a:prstGeom prst="rect">
            <a:avLst/>
          </a:prstGeom>
          <a:noFill/>
        </p:spPr>
        <p:txBody>
          <a:bodyPr wrap="square" rtlCol="0">
            <a:spAutoFit/>
          </a:bodyPr>
          <a:lstStyle/>
          <a:p>
            <a:r>
              <a:rPr lang="zh-CN" altLang="en-US" sz="1400" b="1" dirty="0">
                <a:solidFill>
                  <a:schemeClr val="bg1"/>
                </a:solidFill>
              </a:rPr>
              <a:t>分析内容：</a:t>
            </a:r>
            <a:endParaRPr lang="en-US" altLang="zh-CN" sz="1400" b="1" dirty="0">
              <a:solidFill>
                <a:schemeClr val="bg1"/>
              </a:solidFill>
            </a:endParaRPr>
          </a:p>
          <a:p>
            <a:endParaRPr lang="en-US" altLang="zh-CN" sz="1400" b="1" dirty="0">
              <a:solidFill>
                <a:schemeClr val="bg1"/>
              </a:solidFill>
            </a:endParaRPr>
          </a:p>
          <a:p>
            <a:r>
              <a:rPr lang="en-US" altLang="zh-CN" sz="1400" b="1" dirty="0">
                <a:solidFill>
                  <a:schemeClr val="bg1"/>
                </a:solidFill>
              </a:rPr>
              <a:t>1</a:t>
            </a:r>
            <a:r>
              <a:rPr lang="zh-CN" altLang="en-US" sz="1400" b="1" dirty="0">
                <a:solidFill>
                  <a:schemeClr val="bg1"/>
                </a:solidFill>
              </a:rPr>
              <a:t>、慢聊天核心功能要求</a:t>
            </a:r>
            <a:endParaRPr lang="en-US" altLang="zh-CN" sz="1400" b="1" dirty="0">
              <a:solidFill>
                <a:schemeClr val="bg1"/>
              </a:solidFill>
            </a:endParaRPr>
          </a:p>
          <a:p>
            <a:r>
              <a:rPr lang="en-US" altLang="zh-CN" sz="1400" b="1" dirty="0">
                <a:solidFill>
                  <a:schemeClr val="bg1"/>
                </a:solidFill>
              </a:rPr>
              <a:t>2</a:t>
            </a:r>
            <a:r>
              <a:rPr lang="zh-CN" altLang="en-US" sz="1400" b="1" dirty="0">
                <a:solidFill>
                  <a:schemeClr val="bg1"/>
                </a:solidFill>
              </a:rPr>
              <a:t>、开发日程表</a:t>
            </a:r>
            <a:endParaRPr lang="zh-CN" altLang="en-US"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47549" y="1593663"/>
            <a:ext cx="5762505" cy="2677656"/>
          </a:xfrm>
          <a:prstGeom prst="rect">
            <a:avLst/>
          </a:prstGeom>
          <a:noFill/>
        </p:spPr>
        <p:txBody>
          <a:bodyPr wrap="square" rtlCol="0">
            <a:spAutoFit/>
          </a:bodyPr>
          <a:lstStyle/>
          <a:p>
            <a:r>
              <a:rPr lang="en-US" altLang="zh-CN" sz="1400" dirty="0">
                <a:solidFill>
                  <a:schemeClr val="bg1"/>
                </a:solidFill>
              </a:rPr>
              <a:t>1.</a:t>
            </a:r>
            <a:r>
              <a:rPr lang="zh-CN" altLang="zh-CN" sz="1400" dirty="0">
                <a:solidFill>
                  <a:schemeClr val="bg1"/>
                </a:solidFill>
              </a:rPr>
              <a:t>用户先进行注册，注册完以后需要在个人空间里面提交一张公共照片和一段公共文字，放到交友大厅。</a:t>
            </a:r>
          </a:p>
          <a:p>
            <a:endParaRPr lang="en-US" altLang="zh-CN" sz="1400" dirty="0">
              <a:solidFill>
                <a:schemeClr val="bg1"/>
              </a:solidFill>
            </a:endParaRPr>
          </a:p>
          <a:p>
            <a:r>
              <a:rPr lang="en-US" altLang="zh-CN" sz="1400" dirty="0">
                <a:solidFill>
                  <a:schemeClr val="bg1"/>
                </a:solidFill>
              </a:rPr>
              <a:t>2.</a:t>
            </a:r>
            <a:r>
              <a:rPr lang="zh-CN" altLang="zh-CN" sz="1400" dirty="0">
                <a:solidFill>
                  <a:schemeClr val="bg1"/>
                </a:solidFill>
              </a:rPr>
              <a:t>用户可以通过交友大厅，进行加好友。</a:t>
            </a:r>
          </a:p>
          <a:p>
            <a:endParaRPr lang="en-US" altLang="zh-CN" sz="1400" dirty="0">
              <a:solidFill>
                <a:schemeClr val="bg1"/>
              </a:solidFill>
            </a:endParaRPr>
          </a:p>
          <a:p>
            <a:r>
              <a:rPr lang="zh-CN" altLang="zh-CN" sz="1400" dirty="0">
                <a:solidFill>
                  <a:schemeClr val="bg1"/>
                </a:solidFill>
              </a:rPr>
              <a:t>3</a:t>
            </a:r>
            <a:r>
              <a:rPr lang="en-US" altLang="zh-CN" sz="1400" dirty="0">
                <a:solidFill>
                  <a:schemeClr val="bg1"/>
                </a:solidFill>
              </a:rPr>
              <a:t>.</a:t>
            </a:r>
            <a:r>
              <a:rPr lang="zh-CN" altLang="zh-CN" sz="1400" dirty="0">
                <a:solidFill>
                  <a:schemeClr val="bg1"/>
                </a:solidFill>
              </a:rPr>
              <a:t>根据双方对好友信息的接受和给好友的推送，增加他们两个之间的好感度。根据好感度赋予他们相应的权限。（比如：用户每天根据他的好友的好感度，可以给好友推送一定量文字，还有一张根据好感程度来进行虚化的照片，好感越高，图片压缩就会越弱，最后将可以发送一张无压缩的照片。）</a:t>
            </a:r>
          </a:p>
          <a:p>
            <a:endParaRPr lang="en-US" altLang="zh-CN" sz="1400" dirty="0">
              <a:solidFill>
                <a:schemeClr val="bg1"/>
              </a:solidFill>
            </a:endParaRPr>
          </a:p>
          <a:p>
            <a:r>
              <a:rPr lang="zh-CN" altLang="zh-CN" sz="1400" dirty="0">
                <a:solidFill>
                  <a:schemeClr val="bg1"/>
                </a:solidFill>
              </a:rPr>
              <a:t>4</a:t>
            </a:r>
            <a:r>
              <a:rPr lang="en-US" altLang="zh-CN" sz="1400" dirty="0">
                <a:solidFill>
                  <a:schemeClr val="bg1"/>
                </a:solidFill>
              </a:rPr>
              <a:t>.</a:t>
            </a:r>
            <a:r>
              <a:rPr lang="zh-CN" altLang="zh-CN" sz="1400" dirty="0">
                <a:solidFill>
                  <a:schemeClr val="bg1"/>
                </a:solidFill>
              </a:rPr>
              <a:t>用户可以随时删除好友，删除后好感清零。</a:t>
            </a:r>
          </a:p>
        </p:txBody>
      </p:sp>
      <p:grpSp>
        <p:nvGrpSpPr>
          <p:cNvPr id="4" name="组 61"/>
          <p:cNvGrpSpPr/>
          <p:nvPr/>
        </p:nvGrpSpPr>
        <p:grpSpPr>
          <a:xfrm>
            <a:off x="1647646" y="1617426"/>
            <a:ext cx="241910" cy="241910"/>
            <a:chOff x="4698002" y="1679252"/>
            <a:chExt cx="241910" cy="241910"/>
          </a:xfrm>
        </p:grpSpPr>
        <p:sp>
          <p:nvSpPr>
            <p:cNvPr id="5" name="椭圆 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6" name="组 60"/>
            <p:cNvGrpSpPr/>
            <p:nvPr/>
          </p:nvGrpSpPr>
          <p:grpSpPr>
            <a:xfrm>
              <a:off x="4774151" y="1756188"/>
              <a:ext cx="67207" cy="118600"/>
              <a:chOff x="4874449" y="957803"/>
              <a:chExt cx="339228" cy="598633"/>
            </a:xfrm>
            <a:solidFill>
              <a:srgbClr val="1A1E21"/>
            </a:solidFill>
          </p:grpSpPr>
          <p:sp>
            <p:nvSpPr>
              <p:cNvPr id="7" name="矩形 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9" name="组 62"/>
          <p:cNvGrpSpPr/>
          <p:nvPr/>
        </p:nvGrpSpPr>
        <p:grpSpPr>
          <a:xfrm>
            <a:off x="1658358" y="2221963"/>
            <a:ext cx="241910" cy="241910"/>
            <a:chOff x="4698002" y="1679252"/>
            <a:chExt cx="241910" cy="241910"/>
          </a:xfrm>
        </p:grpSpPr>
        <p:sp>
          <p:nvSpPr>
            <p:cNvPr id="10" name="椭圆 9"/>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1" name="组 64"/>
            <p:cNvGrpSpPr/>
            <p:nvPr/>
          </p:nvGrpSpPr>
          <p:grpSpPr>
            <a:xfrm>
              <a:off x="4774151" y="1756188"/>
              <a:ext cx="67207" cy="118600"/>
              <a:chOff x="4874449" y="957803"/>
              <a:chExt cx="339228" cy="598633"/>
            </a:xfrm>
            <a:solidFill>
              <a:srgbClr val="1A1E21"/>
            </a:solidFill>
          </p:grpSpPr>
          <p:sp>
            <p:nvSpPr>
              <p:cNvPr id="12" name="矩形 11"/>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14" name="组 67"/>
          <p:cNvGrpSpPr/>
          <p:nvPr/>
        </p:nvGrpSpPr>
        <p:grpSpPr>
          <a:xfrm>
            <a:off x="1674863" y="2705545"/>
            <a:ext cx="241910" cy="241910"/>
            <a:chOff x="4698002" y="1679252"/>
            <a:chExt cx="241910" cy="241910"/>
          </a:xfrm>
        </p:grpSpPr>
        <p:sp>
          <p:nvSpPr>
            <p:cNvPr id="15" name="椭圆 1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6" name="组 69"/>
            <p:cNvGrpSpPr/>
            <p:nvPr/>
          </p:nvGrpSpPr>
          <p:grpSpPr>
            <a:xfrm>
              <a:off x="4774151" y="1756188"/>
              <a:ext cx="67207" cy="118600"/>
              <a:chOff x="4874449" y="957803"/>
              <a:chExt cx="339228" cy="598633"/>
            </a:xfrm>
            <a:solidFill>
              <a:srgbClr val="1A1E21"/>
            </a:solidFill>
          </p:grpSpPr>
          <p:sp>
            <p:nvSpPr>
              <p:cNvPr id="17" name="矩形 1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19" name="文本框 18"/>
          <p:cNvSpPr txBox="1"/>
          <p:nvPr/>
        </p:nvSpPr>
        <p:spPr>
          <a:xfrm>
            <a:off x="1668808" y="775161"/>
            <a:ext cx="5639737" cy="400110"/>
          </a:xfrm>
          <a:prstGeom prst="rect">
            <a:avLst/>
          </a:prstGeom>
          <a:noFill/>
        </p:spPr>
        <p:txBody>
          <a:bodyPr wrap="square" rtlCol="0">
            <a:spAutoFit/>
          </a:bodyPr>
          <a:lstStyle/>
          <a:p>
            <a:r>
              <a:rPr lang="zh-CN" altLang="en-US" sz="2000" b="1" dirty="0">
                <a:solidFill>
                  <a:schemeClr val="bg1"/>
                </a:solidFill>
              </a:rPr>
              <a:t>慢聊天核心功能要求</a:t>
            </a:r>
            <a:endParaRPr lang="zh-CN" altLang="en-US" sz="2000" dirty="0">
              <a:solidFill>
                <a:schemeClr val="bg1"/>
              </a:solidFill>
            </a:endParaRPr>
          </a:p>
        </p:txBody>
      </p:sp>
      <p:grpSp>
        <p:nvGrpSpPr>
          <p:cNvPr id="20" name="组 67"/>
          <p:cNvGrpSpPr/>
          <p:nvPr/>
        </p:nvGrpSpPr>
        <p:grpSpPr>
          <a:xfrm>
            <a:off x="1681999" y="3966272"/>
            <a:ext cx="241910" cy="241910"/>
            <a:chOff x="4698002" y="1679252"/>
            <a:chExt cx="241910" cy="241910"/>
          </a:xfrm>
        </p:grpSpPr>
        <p:sp>
          <p:nvSpPr>
            <p:cNvPr id="21" name="椭圆 20"/>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22" name="组 69"/>
            <p:cNvGrpSpPr/>
            <p:nvPr/>
          </p:nvGrpSpPr>
          <p:grpSpPr>
            <a:xfrm>
              <a:off x="4774151" y="1756188"/>
              <a:ext cx="67207" cy="118600"/>
              <a:chOff x="4874449" y="957803"/>
              <a:chExt cx="339228" cy="598633"/>
            </a:xfrm>
            <a:solidFill>
              <a:srgbClr val="1A1E21"/>
            </a:solidFill>
          </p:grpSpPr>
          <p:sp>
            <p:nvSpPr>
              <p:cNvPr id="23" name="矩形 22"/>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668808" y="775161"/>
            <a:ext cx="5639737" cy="400110"/>
          </a:xfrm>
          <a:prstGeom prst="rect">
            <a:avLst/>
          </a:prstGeom>
          <a:noFill/>
        </p:spPr>
        <p:txBody>
          <a:bodyPr wrap="square" rtlCol="0">
            <a:spAutoFit/>
          </a:bodyPr>
          <a:lstStyle/>
          <a:p>
            <a:r>
              <a:rPr lang="zh-CN" altLang="en-US" sz="2000" b="1" dirty="0">
                <a:solidFill>
                  <a:schemeClr val="bg1"/>
                </a:solidFill>
              </a:rPr>
              <a:t>开发日程表</a:t>
            </a:r>
            <a:endParaRPr lang="zh-CN" altLang="en-US" sz="2000" dirty="0">
              <a:solidFill>
                <a:schemeClr val="bg1"/>
              </a:solidFill>
            </a:endParaRPr>
          </a:p>
        </p:txBody>
      </p:sp>
      <p:graphicFrame>
        <p:nvGraphicFramePr>
          <p:cNvPr id="2" name="表格 1"/>
          <p:cNvGraphicFramePr>
            <a:graphicFrameLocks noGrp="1"/>
          </p:cNvGraphicFramePr>
          <p:nvPr/>
        </p:nvGraphicFramePr>
        <p:xfrm>
          <a:off x="1668807" y="1571380"/>
          <a:ext cx="5438576" cy="3114921"/>
        </p:xfrm>
        <a:graphic>
          <a:graphicData uri="http://schemas.openxmlformats.org/drawingml/2006/table">
            <a:tbl>
              <a:tblPr firstRow="1" firstCol="1" bandRow="1">
                <a:tableStyleId>{5C22544A-7EE6-4342-B048-85BDC9FD1C3A}</a:tableStyleId>
              </a:tblPr>
              <a:tblGrid>
                <a:gridCol w="1601762"/>
                <a:gridCol w="2002203"/>
                <a:gridCol w="1834611"/>
              </a:tblGrid>
              <a:tr h="259577">
                <a:tc>
                  <a:txBody>
                    <a:bodyPr/>
                    <a:lstStyle/>
                    <a:p>
                      <a:pPr algn="ctr">
                        <a:spcAft>
                          <a:spcPts val="0"/>
                        </a:spcAft>
                      </a:pPr>
                      <a:r>
                        <a:rPr lang="zh-CN" sz="1200" kern="100" dirty="0">
                          <a:effectLst/>
                        </a:rPr>
                        <a:t>时间</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effectLst/>
                        </a:rPr>
                        <a:t>开发任务</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effectLst/>
                        </a:rPr>
                        <a:t>完成程度</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r>
              <a:tr h="519154">
                <a:tc>
                  <a:txBody>
                    <a:bodyPr/>
                    <a:lstStyle/>
                    <a:p>
                      <a:pPr algn="ctr">
                        <a:spcAft>
                          <a:spcPts val="0"/>
                        </a:spcAft>
                      </a:pPr>
                      <a:r>
                        <a:rPr lang="en-US" sz="1200" kern="100">
                          <a:effectLst/>
                        </a:rPr>
                        <a:t>2017.9</a:t>
                      </a:r>
                      <a:r>
                        <a:rPr lang="zh-CN" sz="1200" kern="100">
                          <a:effectLst/>
                        </a:rPr>
                        <a:t>—</a:t>
                      </a:r>
                      <a:r>
                        <a:rPr lang="en-US" sz="1200" kern="100">
                          <a:effectLst/>
                        </a:rPr>
                        <a:t>2017.10</a:t>
                      </a:r>
                      <a:endParaRPr lang="zh-CN" sz="1050" kern="10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solidFill>
                            <a:schemeClr val="bg1"/>
                          </a:solidFill>
                          <a:effectLst/>
                        </a:rPr>
                        <a:t>提出基本的软件设计概念及功能规划</a:t>
                      </a:r>
                      <a:endParaRPr lang="zh-CN" sz="1050" kern="100" dirty="0">
                        <a:solidFill>
                          <a:schemeClr val="bg1"/>
                        </a:solidFill>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en-US" sz="1200" kern="100" dirty="0">
                          <a:effectLst/>
                        </a:rPr>
                        <a:t> </a:t>
                      </a:r>
                      <a:r>
                        <a:rPr lang="x-none" altLang="en-US" sz="1200" kern="100" dirty="0">
                          <a:solidFill>
                            <a:schemeClr val="bg1"/>
                          </a:solidFill>
                          <a:effectLst/>
                        </a:rPr>
                        <a:t>ok</a:t>
                      </a:r>
                      <a:endParaRPr lang="x-none" altLang="en-US" sz="1200" kern="100" dirty="0">
                        <a:solidFill>
                          <a:schemeClr val="bg1"/>
                        </a:solidFill>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r>
              <a:tr h="778730">
                <a:tc>
                  <a:txBody>
                    <a:bodyPr/>
                    <a:lstStyle/>
                    <a:p>
                      <a:pPr algn="ctr">
                        <a:spcAft>
                          <a:spcPts val="0"/>
                        </a:spcAft>
                      </a:pPr>
                      <a:r>
                        <a:rPr lang="en-US" sz="1200" kern="100">
                          <a:effectLst/>
                        </a:rPr>
                        <a:t>2017.10</a:t>
                      </a:r>
                      <a:r>
                        <a:rPr lang="zh-CN" sz="1200" kern="100">
                          <a:effectLst/>
                        </a:rPr>
                        <a:t>—</a:t>
                      </a:r>
                      <a:r>
                        <a:rPr lang="en-US" sz="1200" kern="100">
                          <a:effectLst/>
                        </a:rPr>
                        <a:t>2017.11</a:t>
                      </a:r>
                      <a:endParaRPr lang="zh-CN" sz="1050" kern="10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solidFill>
                            <a:schemeClr val="bg1"/>
                          </a:solidFill>
                          <a:effectLst/>
                        </a:rPr>
                        <a:t>完成软件</a:t>
                      </a:r>
                      <a:r>
                        <a:rPr lang="en-US" sz="1200" kern="100" dirty="0">
                          <a:solidFill>
                            <a:schemeClr val="bg1"/>
                          </a:solidFill>
                          <a:effectLst/>
                        </a:rPr>
                        <a:t>UI</a:t>
                      </a:r>
                      <a:r>
                        <a:rPr lang="zh-CN" sz="1200" kern="100" dirty="0">
                          <a:solidFill>
                            <a:schemeClr val="bg1"/>
                          </a:solidFill>
                          <a:effectLst/>
                        </a:rPr>
                        <a:t>界面设计，并通过代码实现界面的制作</a:t>
                      </a:r>
                      <a:endParaRPr lang="zh-CN" sz="1050" kern="100" dirty="0">
                        <a:solidFill>
                          <a:schemeClr val="bg1"/>
                        </a:solidFill>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en-US" sz="1200" kern="100" dirty="0">
                          <a:effectLst/>
                        </a:rPr>
                        <a:t> </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r>
              <a:tr h="519154">
                <a:tc>
                  <a:txBody>
                    <a:bodyPr/>
                    <a:lstStyle/>
                    <a:p>
                      <a:pPr algn="ctr">
                        <a:spcAft>
                          <a:spcPts val="0"/>
                        </a:spcAft>
                      </a:pPr>
                      <a:r>
                        <a:rPr lang="en-US" sz="1200" kern="100">
                          <a:effectLst/>
                        </a:rPr>
                        <a:t>2017.10</a:t>
                      </a:r>
                      <a:r>
                        <a:rPr lang="zh-CN" sz="1200" kern="100">
                          <a:effectLst/>
                        </a:rPr>
                        <a:t>—</a:t>
                      </a:r>
                      <a:r>
                        <a:rPr lang="en-US" sz="1200" kern="100">
                          <a:effectLst/>
                        </a:rPr>
                        <a:t>2017.12</a:t>
                      </a:r>
                      <a:endParaRPr lang="zh-CN" sz="1050" kern="10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solidFill>
                            <a:schemeClr val="bg1"/>
                          </a:solidFill>
                          <a:effectLst/>
                        </a:rPr>
                        <a:t>逐步实现软件功能代码的编写</a:t>
                      </a:r>
                      <a:endParaRPr lang="zh-CN" sz="1050" kern="100" dirty="0">
                        <a:solidFill>
                          <a:schemeClr val="bg1"/>
                        </a:solidFill>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en-US" sz="1200" kern="100" dirty="0">
                          <a:effectLst/>
                        </a:rPr>
                        <a:t> </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r>
              <a:tr h="1038306">
                <a:tc>
                  <a:txBody>
                    <a:bodyPr/>
                    <a:lstStyle/>
                    <a:p>
                      <a:pPr algn="ctr">
                        <a:spcAft>
                          <a:spcPts val="0"/>
                        </a:spcAft>
                      </a:pPr>
                      <a:r>
                        <a:rPr lang="en-US" sz="1200" kern="100">
                          <a:effectLst/>
                        </a:rPr>
                        <a:t>2017.1</a:t>
                      </a:r>
                      <a:endParaRPr lang="zh-CN" sz="1050" kern="10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zh-CN" sz="1200" kern="100" dirty="0">
                          <a:solidFill>
                            <a:schemeClr val="bg1"/>
                          </a:solidFill>
                          <a:effectLst/>
                        </a:rPr>
                        <a:t>对软件进行调试及用户体验测试，收集测试结果并对软件进行修改，编写用户体验报告</a:t>
                      </a:r>
                      <a:endParaRPr lang="zh-CN" sz="1050" kern="100" dirty="0">
                        <a:solidFill>
                          <a:schemeClr val="bg1"/>
                        </a:solidFill>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c>
                  <a:txBody>
                    <a:bodyPr/>
                    <a:lstStyle/>
                    <a:p>
                      <a:pPr algn="ctr">
                        <a:spcAft>
                          <a:spcPts val="0"/>
                        </a:spcAft>
                      </a:pPr>
                      <a:r>
                        <a:rPr lang="en-US" sz="1200" kern="100" dirty="0">
                          <a:effectLst/>
                        </a:rPr>
                        <a:t> </a:t>
                      </a:r>
                      <a:endParaRPr lang="zh-CN" sz="1050" kern="100" dirty="0">
                        <a:effectLst/>
                        <a:latin typeface="Calibri" panose="020F0502020204030204" pitchFamily="34" charset="0"/>
                        <a:ea typeface="宋体" pitchFamily="2" charset="-122"/>
                        <a:cs typeface="Times New Roman" pitchFamily="18" charset="0"/>
                      </a:endParaRPr>
                    </a:p>
                  </a:txBody>
                  <a:tcPr marL="68580" marR="68580" marT="0" marB="0" anchor="ctr">
                    <a:solidFill>
                      <a:schemeClr val="accent4">
                        <a:lumMod val="25000"/>
                      </a:schemeClr>
                    </a:solid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9000" dirty="0">
                <a:solidFill>
                  <a:schemeClr val="bg1"/>
                </a:solidFill>
              </a:rPr>
              <a:t>4</a:t>
            </a:r>
            <a:endParaRPr kumimoji="1" lang="zh-CN" altLang="en-US" sz="9000" dirty="0">
              <a:solidFill>
                <a:schemeClr val="bg1"/>
              </a:solidFill>
            </a:endParaRPr>
          </a:p>
        </p:txBody>
      </p:sp>
      <p:sp>
        <p:nvSpPr>
          <p:cNvPr id="7" name="文本框 6"/>
          <p:cNvSpPr txBox="1"/>
          <p:nvPr/>
        </p:nvSpPr>
        <p:spPr>
          <a:xfrm>
            <a:off x="3556337" y="2375151"/>
            <a:ext cx="2031326" cy="524695"/>
          </a:xfrm>
          <a:prstGeom prst="rect">
            <a:avLst/>
          </a:prstGeom>
          <a:noFill/>
        </p:spPr>
        <p:txBody>
          <a:bodyPr wrap="none" rtlCol="0">
            <a:spAutoFit/>
          </a:bodyPr>
          <a:lstStyle/>
          <a:p>
            <a:pPr algn="ctr">
              <a:lnSpc>
                <a:spcPct val="130000"/>
              </a:lnSpc>
            </a:pPr>
            <a:r>
              <a:rPr lang="zh-CN" altLang="en-US" sz="2400" b="1" dirty="0">
                <a:solidFill>
                  <a:schemeClr val="bg1"/>
                </a:solidFill>
              </a:rPr>
              <a:t>技术解决方案</a:t>
            </a:r>
            <a:endParaRPr kumimoji="1"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233805" y="1910715"/>
            <a:ext cx="6676390" cy="1322070"/>
          </a:xfrm>
          <a:prstGeom prst="rect">
            <a:avLst/>
          </a:prstGeom>
          <a:noFill/>
          <a:ln w="9525">
            <a:noFill/>
          </a:ln>
          <a:extLst>
            <a:ext uri="{909E8E84-426E-40DD-AFC4-6F175D3DCCD1}">
              <a14:hiddenFill xmlns:a14="http://schemas.microsoft.com/office/drawing/2010/main">
                <a:solidFill>
                  <a:schemeClr val="tx1"/>
                </a:solidFill>
              </a14:hiddenFill>
            </a:ext>
          </a:extLst>
        </p:spPr>
        <p:txBody>
          <a:bodyPr wrap="square">
            <a:spAutoFit/>
          </a:bodyPr>
          <a:lstStyle/>
          <a:p>
            <a:pPr indent="266700"/>
            <a:r>
              <a:rPr lang="zh-CN" altLang="en-US" sz="2000" b="0">
                <a:solidFill>
                  <a:schemeClr val="bg1"/>
                </a:solidFill>
                <a:latin typeface="+mj-ea"/>
                <a:ea typeface="+mj-ea"/>
                <a:cs typeface="宋体" pitchFamily="2" charset="-122"/>
              </a:rPr>
              <a:t>本产品是基于</a:t>
            </a:r>
            <a:r>
              <a:rPr lang="en-US" altLang="zh-CN" sz="2000" b="0">
                <a:solidFill>
                  <a:schemeClr val="bg1"/>
                </a:solidFill>
                <a:latin typeface="+mj-ea"/>
                <a:ea typeface="+mj-ea"/>
                <a:cs typeface="宋体" pitchFamily="2" charset="-122"/>
              </a:rPr>
              <a:t>Android</a:t>
            </a:r>
            <a:r>
              <a:rPr lang="zh-CN" altLang="en-US" sz="2000" b="0">
                <a:solidFill>
                  <a:schemeClr val="bg1"/>
                </a:solidFill>
                <a:latin typeface="+mj-ea"/>
                <a:ea typeface="+mj-ea"/>
                <a:cs typeface="宋体" pitchFamily="2" charset="-122"/>
              </a:rPr>
              <a:t>的交友应用，主要涉及到的设备是智能手机，在展示的时候直接在手机和模拟器上进行。</a:t>
            </a:r>
          </a:p>
          <a:p>
            <a:pPr indent="266700"/>
            <a:endParaRPr lang="zh-CN" altLang="en-US" sz="2000" b="0">
              <a:solidFill>
                <a:schemeClr val="bg1"/>
              </a:solidFill>
              <a:latin typeface="+mj-ea"/>
              <a:ea typeface="+mj-ea"/>
              <a:cs typeface="宋体" pitchFamily="2" charset="-122"/>
            </a:endParaRPr>
          </a:p>
          <a:p>
            <a:pPr indent="266700"/>
            <a:r>
              <a:rPr lang="zh-CN" altLang="en-US" sz="2000" b="0">
                <a:solidFill>
                  <a:schemeClr val="bg1"/>
                </a:solidFill>
                <a:latin typeface="+mj-ea"/>
                <a:ea typeface="+mj-ea"/>
                <a:cs typeface="宋体" pitchFamily="2" charset="-122"/>
              </a:rPr>
              <a:t>本产品采用 </a:t>
            </a:r>
            <a:r>
              <a:rPr lang="en-US" altLang="zh-CN" sz="2000" b="0">
                <a:solidFill>
                  <a:schemeClr val="bg1"/>
                </a:solidFill>
                <a:latin typeface="+mj-ea"/>
                <a:ea typeface="+mj-ea"/>
                <a:cs typeface="宋体" pitchFamily="2" charset="-122"/>
              </a:rPr>
              <a:t>Java + Android </a:t>
            </a:r>
            <a:r>
              <a:rPr lang="zh-CN" altLang="en-US" sz="2000" b="0">
                <a:solidFill>
                  <a:schemeClr val="bg1"/>
                </a:solidFill>
                <a:latin typeface="+mj-ea"/>
                <a:ea typeface="+mj-ea"/>
                <a:cs typeface="宋体" pitchFamily="2" charset="-122"/>
              </a:rPr>
              <a:t>方案实现。</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9000" dirty="0">
                <a:solidFill>
                  <a:schemeClr val="bg1"/>
                </a:solidFill>
              </a:rPr>
              <a:t>5</a:t>
            </a:r>
            <a:endParaRPr kumimoji="1" lang="zh-CN" altLang="en-US" sz="9000" dirty="0">
              <a:solidFill>
                <a:schemeClr val="bg1"/>
              </a:solidFill>
            </a:endParaRPr>
          </a:p>
        </p:txBody>
      </p:sp>
      <p:sp>
        <p:nvSpPr>
          <p:cNvPr id="7" name="文本框 6"/>
          <p:cNvSpPr txBox="1"/>
          <p:nvPr/>
        </p:nvSpPr>
        <p:spPr>
          <a:xfrm>
            <a:off x="3055620" y="2375151"/>
            <a:ext cx="3032760" cy="566420"/>
          </a:xfrm>
          <a:prstGeom prst="rect">
            <a:avLst/>
          </a:prstGeom>
          <a:noFill/>
        </p:spPr>
        <p:txBody>
          <a:bodyPr wrap="none" rtlCol="0">
            <a:spAutoFit/>
          </a:bodyPr>
          <a:lstStyle/>
          <a:p>
            <a:pPr algn="ctr">
              <a:lnSpc>
                <a:spcPct val="130000"/>
              </a:lnSpc>
            </a:pPr>
            <a:r>
              <a:rPr lang="zh-CN" altLang="en-US" sz="2400" b="1" dirty="0">
                <a:solidFill>
                  <a:schemeClr val="bg1"/>
                </a:solidFill>
              </a:rPr>
              <a:t>推广方案</a:t>
            </a:r>
            <a:r>
              <a:rPr lang="x-none" altLang="zh-CN" sz="2400" b="1" dirty="0">
                <a:solidFill>
                  <a:schemeClr val="bg1"/>
                </a:solidFill>
              </a:rPr>
              <a:t>＆运营策划</a:t>
            </a:r>
            <a:r>
              <a:rPr lang="zh-CN" altLang="en-US" sz="2400" b="1" dirty="0">
                <a:solidFill>
                  <a:schemeClr val="bg1"/>
                </a:solidFill>
              </a:rPr>
              <a:t> </a:t>
            </a:r>
            <a:endParaRPr kumimoji="1" lang="zh-CN" altLang="en-US" sz="2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68808" y="775161"/>
            <a:ext cx="5639737" cy="398780"/>
          </a:xfrm>
          <a:prstGeom prst="rect">
            <a:avLst/>
          </a:prstGeom>
          <a:noFill/>
        </p:spPr>
        <p:txBody>
          <a:bodyPr wrap="square" rtlCol="0">
            <a:spAutoFit/>
          </a:bodyPr>
          <a:lstStyle/>
          <a:p>
            <a:r>
              <a:rPr lang="zh-CN" altLang="en-US" sz="2000" dirty="0">
                <a:solidFill>
                  <a:schemeClr val="bg1"/>
                </a:solidFill>
              </a:rPr>
              <a:t>为了充分吸引用户，本产品采用以下推广方案：</a:t>
            </a:r>
          </a:p>
        </p:txBody>
      </p:sp>
      <p:sp>
        <p:nvSpPr>
          <p:cNvPr id="25" name="文本框 24"/>
          <p:cNvSpPr txBox="1"/>
          <p:nvPr/>
        </p:nvSpPr>
        <p:spPr>
          <a:xfrm>
            <a:off x="1947549" y="1593663"/>
            <a:ext cx="5762505" cy="2462213"/>
          </a:xfrm>
          <a:prstGeom prst="rect">
            <a:avLst/>
          </a:prstGeom>
          <a:noFill/>
        </p:spPr>
        <p:txBody>
          <a:bodyPr wrap="square" rtlCol="0">
            <a:spAutoFit/>
          </a:bodyPr>
          <a:lstStyle/>
          <a:p>
            <a:r>
              <a:rPr lang="x-none" sz="1400" dirty="0">
                <a:solidFill>
                  <a:schemeClr val="bg1"/>
                </a:solidFill>
              </a:rPr>
              <a:t>1</a:t>
            </a:r>
            <a:r>
              <a:rPr altLang="zh-CN" sz="1400" dirty="0">
                <a:solidFill>
                  <a:schemeClr val="bg1"/>
                </a:solidFill>
              </a:rPr>
              <a:t>.活动推广：不定期开展活动，比如转发微博即送积分等。</a:t>
            </a:r>
          </a:p>
          <a:p>
            <a:endParaRPr lang="en-US" altLang="zh-CN" sz="1400" dirty="0">
              <a:solidFill>
                <a:schemeClr val="bg1"/>
              </a:solidFill>
            </a:endParaRPr>
          </a:p>
          <a:p>
            <a:r>
              <a:rPr lang="x-none" sz="1400" dirty="0">
                <a:solidFill>
                  <a:schemeClr val="bg1"/>
                </a:solidFill>
              </a:rPr>
              <a:t>2</a:t>
            </a:r>
            <a:r>
              <a:rPr altLang="zh-CN" sz="1400" dirty="0">
                <a:solidFill>
                  <a:schemeClr val="bg1"/>
                </a:solidFill>
              </a:rPr>
              <a:t>.</a:t>
            </a:r>
            <a:r>
              <a:rPr altLang="zh-CN" sz="1400" dirty="0" err="1">
                <a:solidFill>
                  <a:schemeClr val="bg1"/>
                </a:solidFill>
              </a:rPr>
              <a:t>平台推广</a:t>
            </a:r>
            <a:r>
              <a:rPr altLang="zh-CN" sz="1400" dirty="0" smtClean="0">
                <a:solidFill>
                  <a:schemeClr val="bg1"/>
                </a:solidFill>
              </a:rPr>
              <a:t>：</a:t>
            </a:r>
            <a:r>
              <a:rPr lang="zh-CN" altLang="en-US" sz="1400" dirty="0" smtClean="0">
                <a:solidFill>
                  <a:schemeClr val="bg1"/>
                </a:solidFill>
              </a:rPr>
              <a:t>发布在豌豆荚，</a:t>
            </a:r>
            <a:r>
              <a:rPr lang="en-US" altLang="zh-CN" sz="1400" dirty="0" smtClean="0">
                <a:solidFill>
                  <a:schemeClr val="bg1"/>
                </a:solidFill>
              </a:rPr>
              <a:t>pp</a:t>
            </a:r>
            <a:r>
              <a:rPr lang="zh-CN" altLang="en-US" sz="1400" dirty="0" smtClean="0">
                <a:solidFill>
                  <a:schemeClr val="bg1"/>
                </a:solidFill>
              </a:rPr>
              <a:t>助手，</a:t>
            </a:r>
            <a:r>
              <a:rPr lang="en-US" altLang="zh-CN" sz="1400" dirty="0" err="1" smtClean="0">
                <a:solidFill>
                  <a:schemeClr val="bg1"/>
                </a:solidFill>
              </a:rPr>
              <a:t>GooglePlay</a:t>
            </a:r>
            <a:r>
              <a:rPr altLang="zh-CN" sz="1400" dirty="0" err="1" smtClean="0">
                <a:solidFill>
                  <a:schemeClr val="bg1"/>
                </a:solidFill>
              </a:rPr>
              <a:t>等使用率高的知名平台</a:t>
            </a:r>
            <a:r>
              <a:rPr lang="zh-CN" altLang="en-US" sz="1400" dirty="0" smtClean="0">
                <a:solidFill>
                  <a:schemeClr val="bg1"/>
                </a:solidFill>
              </a:rPr>
              <a:t>上。</a:t>
            </a:r>
            <a:endParaRPr lang="en-US" altLang="zh-CN" sz="1400" dirty="0" smtClean="0">
              <a:solidFill>
                <a:schemeClr val="bg1"/>
              </a:solidFill>
            </a:endParaRPr>
          </a:p>
          <a:p>
            <a:endParaRPr lang="en-US" altLang="zh-CN" sz="1400" dirty="0">
              <a:solidFill>
                <a:schemeClr val="bg1"/>
              </a:solidFill>
            </a:endParaRPr>
          </a:p>
          <a:p>
            <a:r>
              <a:rPr lang="x-none" sz="1400" dirty="0">
                <a:solidFill>
                  <a:schemeClr val="bg1"/>
                </a:solidFill>
              </a:rPr>
              <a:t>3</a:t>
            </a:r>
            <a:r>
              <a:rPr altLang="zh-CN" sz="1400" dirty="0">
                <a:solidFill>
                  <a:schemeClr val="bg1"/>
                </a:solidFill>
              </a:rPr>
              <a:t>.客户推广：推荐好友赠送积分，积分可用于商家的折扣兑换。</a:t>
            </a:r>
          </a:p>
          <a:p>
            <a:endParaRPr altLang="zh-CN" sz="1400" dirty="0">
              <a:solidFill>
                <a:schemeClr val="bg1"/>
              </a:solidFill>
            </a:endParaRPr>
          </a:p>
          <a:p>
            <a:r>
              <a:rPr lang="x-none" sz="1400" dirty="0">
                <a:solidFill>
                  <a:schemeClr val="bg1"/>
                </a:solidFill>
                <a:sym typeface="+mn-ea"/>
              </a:rPr>
              <a:t>4</a:t>
            </a:r>
            <a:r>
              <a:rPr altLang="zh-CN" sz="1400" dirty="0">
                <a:solidFill>
                  <a:schemeClr val="bg1"/>
                </a:solidFill>
                <a:sym typeface="+mn-ea"/>
              </a:rPr>
              <a:t>.同步信息共享：和新浪微博、或大型社区网站服务开通同步信息共享。例如：切客网与国内的新浪微博、腾讯微博、人人网，国外的Foursquare、Facebook等社区都建立了同步分享的连接，可以实现两个平台间的实时信息同步。</a:t>
            </a:r>
            <a:endParaRPr sz="1400" dirty="0"/>
          </a:p>
        </p:txBody>
      </p:sp>
      <p:grpSp>
        <p:nvGrpSpPr>
          <p:cNvPr id="26" name="组 61"/>
          <p:cNvGrpSpPr/>
          <p:nvPr/>
        </p:nvGrpSpPr>
        <p:grpSpPr>
          <a:xfrm>
            <a:off x="1575319" y="1607901"/>
            <a:ext cx="241910" cy="241910"/>
            <a:chOff x="4698002" y="1679252"/>
            <a:chExt cx="241910" cy="241910"/>
          </a:xfrm>
        </p:grpSpPr>
        <p:sp>
          <p:nvSpPr>
            <p:cNvPr id="27" name="椭圆 26"/>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28" name="组 60"/>
            <p:cNvGrpSpPr/>
            <p:nvPr/>
          </p:nvGrpSpPr>
          <p:grpSpPr>
            <a:xfrm>
              <a:off x="4774151" y="1756188"/>
              <a:ext cx="67207" cy="118600"/>
              <a:chOff x="4874449" y="957803"/>
              <a:chExt cx="339228" cy="598633"/>
            </a:xfrm>
            <a:solidFill>
              <a:srgbClr val="1A1E21"/>
            </a:solidFill>
          </p:grpSpPr>
          <p:sp>
            <p:nvSpPr>
              <p:cNvPr id="29" name="矩形 28"/>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31" name="组 62"/>
          <p:cNvGrpSpPr/>
          <p:nvPr/>
        </p:nvGrpSpPr>
        <p:grpSpPr>
          <a:xfrm>
            <a:off x="1575319" y="2053151"/>
            <a:ext cx="241910" cy="241910"/>
            <a:chOff x="4698002" y="1679252"/>
            <a:chExt cx="241910" cy="241910"/>
          </a:xfrm>
        </p:grpSpPr>
        <p:sp>
          <p:nvSpPr>
            <p:cNvPr id="32" name="椭圆 31"/>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33" name="组 64"/>
            <p:cNvGrpSpPr/>
            <p:nvPr/>
          </p:nvGrpSpPr>
          <p:grpSpPr>
            <a:xfrm>
              <a:off x="4774151" y="1756188"/>
              <a:ext cx="67207" cy="118600"/>
              <a:chOff x="4874449" y="957803"/>
              <a:chExt cx="339228" cy="598633"/>
            </a:xfrm>
            <a:solidFill>
              <a:srgbClr val="1A1E21"/>
            </a:solidFill>
          </p:grpSpPr>
          <p:sp>
            <p:nvSpPr>
              <p:cNvPr id="34" name="矩形 33"/>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36" name="组 67"/>
          <p:cNvGrpSpPr/>
          <p:nvPr/>
        </p:nvGrpSpPr>
        <p:grpSpPr>
          <a:xfrm>
            <a:off x="1575319" y="2682677"/>
            <a:ext cx="241910" cy="241910"/>
            <a:chOff x="4698002" y="1679252"/>
            <a:chExt cx="241910" cy="241910"/>
          </a:xfrm>
        </p:grpSpPr>
        <p:sp>
          <p:nvSpPr>
            <p:cNvPr id="37" name="椭圆 36"/>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38" name="组 69"/>
            <p:cNvGrpSpPr/>
            <p:nvPr/>
          </p:nvGrpSpPr>
          <p:grpSpPr>
            <a:xfrm>
              <a:off x="4774151" y="1756188"/>
              <a:ext cx="67207" cy="118600"/>
              <a:chOff x="4874449" y="957803"/>
              <a:chExt cx="339228" cy="598633"/>
            </a:xfrm>
            <a:solidFill>
              <a:srgbClr val="1A1E21"/>
            </a:solidFill>
          </p:grpSpPr>
          <p:sp>
            <p:nvSpPr>
              <p:cNvPr id="39" name="矩形 38"/>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矩形 39"/>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41" name="组 67"/>
          <p:cNvGrpSpPr/>
          <p:nvPr/>
        </p:nvGrpSpPr>
        <p:grpSpPr>
          <a:xfrm>
            <a:off x="1575319" y="3077601"/>
            <a:ext cx="241910" cy="241910"/>
            <a:chOff x="4698002" y="1679252"/>
            <a:chExt cx="241910" cy="241910"/>
          </a:xfrm>
        </p:grpSpPr>
        <p:sp>
          <p:nvSpPr>
            <p:cNvPr id="42" name="椭圆 41"/>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43" name="组 69"/>
            <p:cNvGrpSpPr/>
            <p:nvPr/>
          </p:nvGrpSpPr>
          <p:grpSpPr>
            <a:xfrm>
              <a:off x="4774151" y="1756188"/>
              <a:ext cx="67207" cy="118600"/>
              <a:chOff x="4874449" y="957803"/>
              <a:chExt cx="339228" cy="598633"/>
            </a:xfrm>
            <a:solidFill>
              <a:srgbClr val="1A1E21"/>
            </a:solidFill>
          </p:grpSpPr>
          <p:sp>
            <p:nvSpPr>
              <p:cNvPr id="44" name="矩形 43"/>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 name="矩形 44"/>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096770" y="1649730"/>
            <a:ext cx="6088380" cy="1799590"/>
          </a:xfrm>
          <a:prstGeom prst="rect">
            <a:avLst/>
          </a:prstGeom>
          <a:noFill/>
          <a:ln w="9525">
            <a:noFill/>
          </a:ln>
        </p:spPr>
        <p:txBody>
          <a:bodyPr wrap="square">
            <a:spAutoFit/>
          </a:bodyPr>
          <a:lstStyle/>
          <a:p>
            <a:pPr indent="0" fontAlgn="auto"/>
            <a:r>
              <a:rPr lang="en-US" altLang="zh-CN" sz="1400" b="0">
                <a:solidFill>
                  <a:schemeClr val="bg1"/>
                </a:solidFill>
                <a:latin typeface="+mn-ea"/>
                <a:cs typeface="Calibri" panose="020F0502020204030204" pitchFamily="34" charset="0"/>
              </a:rPr>
              <a:t>1. </a:t>
            </a:r>
            <a:r>
              <a:rPr lang="zh-CN" altLang="en-US" sz="1400" b="0">
                <a:solidFill>
                  <a:schemeClr val="bg1"/>
                </a:solidFill>
                <a:latin typeface="+mn-ea"/>
                <a:cs typeface="Calibri" panose="020F0502020204030204" pitchFamily="34" charset="0"/>
              </a:rPr>
              <a:t>交友服务</a:t>
            </a:r>
          </a:p>
          <a:p>
            <a:pPr indent="0" fontAlgn="auto"/>
            <a:r>
              <a:rPr lang="zh-CN" altLang="en-US" sz="1400" b="0">
                <a:solidFill>
                  <a:schemeClr val="bg1"/>
                </a:solidFill>
                <a:latin typeface="+mn-ea"/>
                <a:cs typeface="宋体" pitchFamily="2" charset="-122"/>
              </a:rPr>
              <a:t>让用户能在模糊的状态下交友，增强可玩性。</a:t>
            </a:r>
          </a:p>
          <a:p>
            <a:pPr indent="0" fontAlgn="auto"/>
            <a:endParaRPr lang="zh-CN" altLang="en-US" sz="1400" b="0">
              <a:solidFill>
                <a:schemeClr val="bg1"/>
              </a:solidFill>
              <a:latin typeface="+mn-ea"/>
              <a:cs typeface="宋体" pitchFamily="2" charset="-122"/>
            </a:endParaRPr>
          </a:p>
          <a:p>
            <a:pPr indent="0" fontAlgn="auto"/>
            <a:r>
              <a:rPr lang="en-US" altLang="zh-CN" sz="1400" b="0">
                <a:solidFill>
                  <a:schemeClr val="bg1"/>
                </a:solidFill>
                <a:latin typeface="+mn-ea"/>
                <a:cs typeface="Calibri" panose="020F0502020204030204" pitchFamily="34" charset="0"/>
              </a:rPr>
              <a:t>2. </a:t>
            </a:r>
            <a:r>
              <a:rPr lang="zh-CN" altLang="en-US" sz="1400" b="0">
                <a:solidFill>
                  <a:schemeClr val="bg1"/>
                </a:solidFill>
                <a:latin typeface="+mn-ea"/>
                <a:cs typeface="Calibri" panose="020F0502020204030204" pitchFamily="34" charset="0"/>
              </a:rPr>
              <a:t>后期会员制</a:t>
            </a:r>
          </a:p>
          <a:p>
            <a:pPr indent="0" fontAlgn="auto"/>
            <a:r>
              <a:rPr lang="zh-CN" altLang="en-US" sz="1400" b="0">
                <a:solidFill>
                  <a:schemeClr val="bg1"/>
                </a:solidFill>
                <a:latin typeface="+mn-ea"/>
                <a:cs typeface="宋体" pitchFamily="2" charset="-122"/>
              </a:rPr>
              <a:t>后期引入会员制，付费服务盈利。</a:t>
            </a:r>
            <a:endParaRPr lang="en-US" altLang="zh-CN" sz="1400" b="0">
              <a:solidFill>
                <a:schemeClr val="bg1"/>
              </a:solidFill>
              <a:latin typeface="+mn-ea"/>
              <a:cs typeface="宋体" pitchFamily="2" charset="-122"/>
            </a:endParaRPr>
          </a:p>
          <a:p>
            <a:pPr indent="0" fontAlgn="auto"/>
            <a:endParaRPr lang="zh-CN" altLang="en-US" sz="1400" b="0">
              <a:solidFill>
                <a:schemeClr val="bg1"/>
              </a:solidFill>
              <a:latin typeface="+mn-ea"/>
              <a:cs typeface="宋体" pitchFamily="2" charset="-122"/>
            </a:endParaRPr>
          </a:p>
          <a:p>
            <a:pPr indent="0" fontAlgn="auto"/>
            <a:r>
              <a:rPr lang="en-US" altLang="zh-CN" sz="1400" b="0">
                <a:solidFill>
                  <a:schemeClr val="bg1"/>
                </a:solidFill>
                <a:latin typeface="+mn-ea"/>
                <a:cs typeface="Calibri" panose="020F0502020204030204" pitchFamily="34" charset="0"/>
              </a:rPr>
              <a:t>3. </a:t>
            </a:r>
            <a:r>
              <a:rPr lang="zh-CN" altLang="en-US" sz="1400" b="0">
                <a:solidFill>
                  <a:schemeClr val="bg1"/>
                </a:solidFill>
                <a:latin typeface="+mn-ea"/>
                <a:cs typeface="宋体" pitchFamily="2" charset="-122"/>
              </a:rPr>
              <a:t>实时分析工具</a:t>
            </a:r>
          </a:p>
          <a:p>
            <a:pPr indent="0" fontAlgn="auto"/>
            <a:r>
              <a:rPr lang="zh-CN" altLang="en-US" sz="1400" b="0">
                <a:solidFill>
                  <a:schemeClr val="bg1"/>
                </a:solidFill>
                <a:latin typeface="+mn-ea"/>
                <a:cs typeface="宋体" pitchFamily="2" charset="-122"/>
              </a:rPr>
              <a:t>根据数据库的事务日志进行数据分析，改良产品。</a:t>
            </a:r>
            <a:endParaRPr sz="1400"/>
          </a:p>
        </p:txBody>
      </p:sp>
      <p:sp>
        <p:nvSpPr>
          <p:cNvPr id="2" name="文本框 1"/>
          <p:cNvSpPr txBox="1"/>
          <p:nvPr/>
        </p:nvSpPr>
        <p:spPr>
          <a:xfrm>
            <a:off x="1120775" y="855980"/>
            <a:ext cx="7064375" cy="398780"/>
          </a:xfrm>
          <a:prstGeom prst="rect">
            <a:avLst/>
          </a:prstGeom>
          <a:noFill/>
        </p:spPr>
        <p:txBody>
          <a:bodyPr wrap="square" rtlCol="0">
            <a:spAutoFit/>
          </a:bodyPr>
          <a:lstStyle/>
          <a:p>
            <a:r>
              <a:rPr lang="zh-CN" altLang="en-US" sz="2000" dirty="0">
                <a:solidFill>
                  <a:schemeClr val="bg1"/>
                </a:solidFill>
              </a:rPr>
              <a:t>本产品对于普通旅游用户提供免费服务，商业运营模式如下：</a:t>
            </a:r>
          </a:p>
        </p:txBody>
      </p:sp>
      <p:grpSp>
        <p:nvGrpSpPr>
          <p:cNvPr id="26" name="组 61"/>
          <p:cNvGrpSpPr/>
          <p:nvPr/>
        </p:nvGrpSpPr>
        <p:grpSpPr>
          <a:xfrm>
            <a:off x="1765184" y="1649811"/>
            <a:ext cx="241910" cy="241910"/>
            <a:chOff x="4698002" y="1679252"/>
            <a:chExt cx="241910" cy="241910"/>
          </a:xfrm>
        </p:grpSpPr>
        <p:sp>
          <p:nvSpPr>
            <p:cNvPr id="27" name="椭圆 26"/>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28" name="组 60"/>
            <p:cNvGrpSpPr/>
            <p:nvPr/>
          </p:nvGrpSpPr>
          <p:grpSpPr>
            <a:xfrm>
              <a:off x="4774151" y="1756188"/>
              <a:ext cx="67207" cy="118600"/>
              <a:chOff x="4874449" y="957803"/>
              <a:chExt cx="339228" cy="598633"/>
            </a:xfrm>
            <a:solidFill>
              <a:srgbClr val="1A1E21"/>
            </a:solidFill>
          </p:grpSpPr>
          <p:sp>
            <p:nvSpPr>
              <p:cNvPr id="29" name="矩形 28"/>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31" name="组 62"/>
          <p:cNvGrpSpPr/>
          <p:nvPr/>
        </p:nvGrpSpPr>
        <p:grpSpPr>
          <a:xfrm>
            <a:off x="1765184" y="2328643"/>
            <a:ext cx="241910" cy="241910"/>
            <a:chOff x="4698002" y="1679252"/>
            <a:chExt cx="241910" cy="241910"/>
          </a:xfrm>
        </p:grpSpPr>
        <p:sp>
          <p:nvSpPr>
            <p:cNvPr id="32" name="椭圆 31"/>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33" name="组 64"/>
            <p:cNvGrpSpPr/>
            <p:nvPr/>
          </p:nvGrpSpPr>
          <p:grpSpPr>
            <a:xfrm>
              <a:off x="4774151" y="1756188"/>
              <a:ext cx="67207" cy="118600"/>
              <a:chOff x="4874449" y="957803"/>
              <a:chExt cx="339228" cy="598633"/>
            </a:xfrm>
            <a:solidFill>
              <a:srgbClr val="1A1E21"/>
            </a:solidFill>
          </p:grpSpPr>
          <p:sp>
            <p:nvSpPr>
              <p:cNvPr id="34" name="矩形 33"/>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 name="矩形 34"/>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36" name="组 67"/>
          <p:cNvGrpSpPr/>
          <p:nvPr/>
        </p:nvGrpSpPr>
        <p:grpSpPr>
          <a:xfrm>
            <a:off x="1765184" y="2917000"/>
            <a:ext cx="241910" cy="241910"/>
            <a:chOff x="4698002" y="1679252"/>
            <a:chExt cx="241910" cy="241910"/>
          </a:xfrm>
        </p:grpSpPr>
        <p:sp>
          <p:nvSpPr>
            <p:cNvPr id="37" name="椭圆 36"/>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38" name="组 69"/>
            <p:cNvGrpSpPr/>
            <p:nvPr/>
          </p:nvGrpSpPr>
          <p:grpSpPr>
            <a:xfrm>
              <a:off x="4774151" y="1756188"/>
              <a:ext cx="67207" cy="118600"/>
              <a:chOff x="4874449" y="957803"/>
              <a:chExt cx="339228" cy="598633"/>
            </a:xfrm>
            <a:solidFill>
              <a:srgbClr val="1A1E21"/>
            </a:solidFill>
          </p:grpSpPr>
          <p:sp>
            <p:nvSpPr>
              <p:cNvPr id="39" name="矩形 38"/>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 name="矩形 39"/>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8318"/>
            <a:ext cx="9144000" cy="661402"/>
          </a:xfrm>
          <a:prstGeom prst="rect">
            <a:avLst/>
          </a:prstGeom>
          <a:solidFill>
            <a:srgbClr val="1A1E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1762398" y="131168"/>
            <a:ext cx="894715"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ONE</a:t>
            </a:r>
          </a:p>
          <a:p>
            <a:pPr lvl="0" algn="ctr">
              <a:lnSpc>
                <a:spcPct val="130000"/>
              </a:lnSpc>
            </a:pPr>
            <a:r>
              <a:rPr lang="zh-CN" altLang="en-US" sz="1000" dirty="0">
                <a:solidFill>
                  <a:schemeClr val="bg1"/>
                </a:solidFill>
              </a:rPr>
              <a:t>可行性报告</a:t>
            </a:r>
            <a:endParaRPr kumimoji="1" lang="zh-CN" altLang="en-US" sz="1000" dirty="0">
              <a:solidFill>
                <a:schemeClr val="bg1"/>
              </a:solidFill>
            </a:endParaRPr>
          </a:p>
        </p:txBody>
      </p:sp>
      <p:sp>
        <p:nvSpPr>
          <p:cNvPr id="10" name="文本框 9"/>
          <p:cNvSpPr txBox="1"/>
          <p:nvPr/>
        </p:nvSpPr>
        <p:spPr>
          <a:xfrm>
            <a:off x="2696735" y="131168"/>
            <a:ext cx="1071880"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TWO</a:t>
            </a:r>
          </a:p>
          <a:p>
            <a:pPr lvl="0" algn="ctr">
              <a:lnSpc>
                <a:spcPct val="130000"/>
              </a:lnSpc>
            </a:pPr>
            <a:r>
              <a:rPr lang="zh-CN" altLang="en-US" sz="1000" dirty="0">
                <a:solidFill>
                  <a:schemeClr val="bg1"/>
                </a:solidFill>
              </a:rPr>
              <a:t>产品定位及目标</a:t>
            </a:r>
            <a:endParaRPr kumimoji="1" lang="zh-CN" altLang="en-US" sz="1000" dirty="0">
              <a:solidFill>
                <a:schemeClr val="bg1"/>
              </a:solidFill>
            </a:endParaRPr>
          </a:p>
        </p:txBody>
      </p:sp>
      <p:sp>
        <p:nvSpPr>
          <p:cNvPr id="11" name="文本框 10"/>
          <p:cNvSpPr txBox="1"/>
          <p:nvPr/>
        </p:nvSpPr>
        <p:spPr>
          <a:xfrm>
            <a:off x="3707700" y="123718"/>
            <a:ext cx="1073150"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THREE</a:t>
            </a:r>
          </a:p>
          <a:p>
            <a:pPr algn="ctr">
              <a:lnSpc>
                <a:spcPct val="130000"/>
              </a:lnSpc>
            </a:pPr>
            <a:r>
              <a:rPr lang="zh-CN" altLang="en-US" sz="1000" dirty="0">
                <a:solidFill>
                  <a:schemeClr val="bg1"/>
                </a:solidFill>
              </a:rPr>
              <a:t>产品内容总策划</a:t>
            </a:r>
            <a:endParaRPr kumimoji="1" lang="zh-CN" altLang="en-US" sz="1000" dirty="0">
              <a:solidFill>
                <a:schemeClr val="bg1"/>
              </a:solidFill>
            </a:endParaRPr>
          </a:p>
        </p:txBody>
      </p:sp>
      <p:sp>
        <p:nvSpPr>
          <p:cNvPr id="12" name="文本框 11"/>
          <p:cNvSpPr txBox="1"/>
          <p:nvPr/>
        </p:nvSpPr>
        <p:spPr>
          <a:xfrm>
            <a:off x="4797703" y="126449"/>
            <a:ext cx="987425"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FOUR</a:t>
            </a:r>
          </a:p>
          <a:p>
            <a:pPr algn="ctr">
              <a:lnSpc>
                <a:spcPct val="130000"/>
              </a:lnSpc>
            </a:pPr>
            <a:r>
              <a:rPr lang="zh-CN" altLang="en-US" sz="1000" dirty="0">
                <a:solidFill>
                  <a:schemeClr val="bg1"/>
                </a:solidFill>
              </a:rPr>
              <a:t>技术解决方案</a:t>
            </a:r>
            <a:endParaRPr kumimoji="1" lang="zh-CN" altLang="en-US" sz="1000" dirty="0">
              <a:solidFill>
                <a:schemeClr val="bg1"/>
              </a:solidFill>
            </a:endParaRPr>
          </a:p>
        </p:txBody>
      </p:sp>
      <p:sp>
        <p:nvSpPr>
          <p:cNvPr id="16" name="文本框 15"/>
          <p:cNvSpPr txBox="1"/>
          <p:nvPr/>
        </p:nvSpPr>
        <p:spPr>
          <a:xfrm>
            <a:off x="951373" y="126449"/>
            <a:ext cx="832279" cy="492443"/>
          </a:xfrm>
          <a:prstGeom prst="rect">
            <a:avLst/>
          </a:prstGeom>
          <a:noFill/>
        </p:spPr>
        <p:txBody>
          <a:bodyPr wrap="none" rtlCol="0">
            <a:spAutoFit/>
          </a:bodyPr>
          <a:lstStyle/>
          <a:p>
            <a:pPr algn="ctr">
              <a:lnSpc>
                <a:spcPct val="130000"/>
              </a:lnSpc>
            </a:pPr>
            <a:r>
              <a:rPr kumimoji="1" lang="en-US" altLang="zh-CN" sz="1000" dirty="0">
                <a:solidFill>
                  <a:schemeClr val="bg1"/>
                </a:solidFill>
              </a:rPr>
              <a:t>CONTENTS</a:t>
            </a:r>
          </a:p>
          <a:p>
            <a:pPr algn="ctr">
              <a:lnSpc>
                <a:spcPct val="130000"/>
              </a:lnSpc>
            </a:pPr>
            <a:r>
              <a:rPr kumimoji="1" lang="zh-CN" altLang="en-US" sz="1000" dirty="0">
                <a:solidFill>
                  <a:schemeClr val="bg1"/>
                </a:solidFill>
              </a:rPr>
              <a:t>目录</a:t>
            </a:r>
          </a:p>
        </p:txBody>
      </p:sp>
      <p:sp>
        <p:nvSpPr>
          <p:cNvPr id="17" name="矩形 16"/>
          <p:cNvSpPr/>
          <p:nvPr/>
        </p:nvSpPr>
        <p:spPr>
          <a:xfrm>
            <a:off x="492125" y="1055370"/>
            <a:ext cx="3216275" cy="3220085"/>
          </a:xfrm>
          <a:prstGeom prst="rect">
            <a:avLst/>
          </a:prstGeom>
          <a:solidFill>
            <a:srgbClr val="2CBD9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b="1" dirty="0">
              <a:solidFill>
                <a:srgbClr val="1A1E21"/>
              </a:solidFill>
            </a:endParaRPr>
          </a:p>
        </p:txBody>
      </p:sp>
      <p:sp>
        <p:nvSpPr>
          <p:cNvPr id="18" name="矩形 17"/>
          <p:cNvSpPr/>
          <p:nvPr/>
        </p:nvSpPr>
        <p:spPr>
          <a:xfrm>
            <a:off x="0" y="4726816"/>
            <a:ext cx="9144000" cy="416683"/>
          </a:xfrm>
          <a:prstGeom prst="rect">
            <a:avLst/>
          </a:prstGeom>
          <a:solidFill>
            <a:srgbClr val="1A1E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 name="文本框 18"/>
          <p:cNvSpPr txBox="1"/>
          <p:nvPr/>
        </p:nvSpPr>
        <p:spPr>
          <a:xfrm>
            <a:off x="749449" y="1175366"/>
            <a:ext cx="2068069" cy="477054"/>
          </a:xfrm>
          <a:prstGeom prst="rect">
            <a:avLst/>
          </a:prstGeom>
          <a:noFill/>
        </p:spPr>
        <p:txBody>
          <a:bodyPr wrap="none" rtlCol="0">
            <a:spAutoFit/>
          </a:bodyPr>
          <a:lstStyle/>
          <a:p>
            <a:pPr>
              <a:lnSpc>
                <a:spcPct val="130000"/>
              </a:lnSpc>
            </a:pPr>
            <a:r>
              <a:rPr kumimoji="1" lang="en-US" altLang="zh-CN" sz="2000" dirty="0">
                <a:solidFill>
                  <a:schemeClr val="bg1"/>
                </a:solidFill>
              </a:rPr>
              <a:t>CONTENTS</a:t>
            </a:r>
            <a:r>
              <a:rPr kumimoji="1" lang="zh-CN" altLang="en-US" sz="2000" dirty="0">
                <a:solidFill>
                  <a:schemeClr val="bg1"/>
                </a:solidFill>
              </a:rPr>
              <a:t> 目录</a:t>
            </a:r>
          </a:p>
        </p:txBody>
      </p:sp>
      <p:sp>
        <p:nvSpPr>
          <p:cNvPr id="20" name="文本框 19"/>
          <p:cNvSpPr txBox="1"/>
          <p:nvPr/>
        </p:nvSpPr>
        <p:spPr>
          <a:xfrm>
            <a:off x="712579" y="1811138"/>
            <a:ext cx="1487908" cy="292388"/>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ONE</a:t>
            </a:r>
            <a:r>
              <a:rPr kumimoji="1" lang="zh-CN" altLang="en-US" sz="1000" dirty="0">
                <a:solidFill>
                  <a:schemeClr val="bg1"/>
                </a:solidFill>
              </a:rPr>
              <a:t>     第一部分</a:t>
            </a:r>
          </a:p>
        </p:txBody>
      </p:sp>
      <p:sp>
        <p:nvSpPr>
          <p:cNvPr id="21" name="文本框 20"/>
          <p:cNvSpPr txBox="1"/>
          <p:nvPr/>
        </p:nvSpPr>
        <p:spPr>
          <a:xfrm>
            <a:off x="724341" y="2133497"/>
            <a:ext cx="1502334" cy="292388"/>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TWO</a:t>
            </a:r>
            <a:r>
              <a:rPr kumimoji="1" lang="zh-CN" altLang="en-US" sz="1000" dirty="0">
                <a:solidFill>
                  <a:schemeClr val="bg1"/>
                </a:solidFill>
              </a:rPr>
              <a:t>    第二部分</a:t>
            </a:r>
          </a:p>
        </p:txBody>
      </p:sp>
      <p:sp>
        <p:nvSpPr>
          <p:cNvPr id="22" name="文本框 21"/>
          <p:cNvSpPr txBox="1"/>
          <p:nvPr/>
        </p:nvSpPr>
        <p:spPr>
          <a:xfrm>
            <a:off x="724065" y="2455856"/>
            <a:ext cx="1500732" cy="292388"/>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THREE</a:t>
            </a:r>
            <a:r>
              <a:rPr kumimoji="1" lang="zh-CN" altLang="en-US" sz="1000" dirty="0">
                <a:solidFill>
                  <a:schemeClr val="bg1"/>
                </a:solidFill>
              </a:rPr>
              <a:t>  第三部分</a:t>
            </a:r>
          </a:p>
        </p:txBody>
      </p:sp>
      <p:sp>
        <p:nvSpPr>
          <p:cNvPr id="23" name="文本框 22"/>
          <p:cNvSpPr txBox="1"/>
          <p:nvPr/>
        </p:nvSpPr>
        <p:spPr>
          <a:xfrm>
            <a:off x="726457" y="2778216"/>
            <a:ext cx="1513556" cy="292388"/>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FOUR</a:t>
            </a:r>
            <a:r>
              <a:rPr kumimoji="1" lang="zh-CN" altLang="en-US" sz="1000" dirty="0">
                <a:solidFill>
                  <a:schemeClr val="bg1"/>
                </a:solidFill>
              </a:rPr>
              <a:t>   第四部分</a:t>
            </a:r>
          </a:p>
        </p:txBody>
      </p:sp>
      <p:sp>
        <p:nvSpPr>
          <p:cNvPr id="2" name="矩形 1"/>
          <p:cNvSpPr/>
          <p:nvPr/>
        </p:nvSpPr>
        <p:spPr>
          <a:xfrm>
            <a:off x="2200487" y="1826724"/>
            <a:ext cx="825867" cy="272510"/>
          </a:xfrm>
          <a:prstGeom prst="rect">
            <a:avLst/>
          </a:prstGeom>
        </p:spPr>
        <p:txBody>
          <a:bodyPr wrap="none">
            <a:spAutoFit/>
          </a:bodyPr>
          <a:lstStyle/>
          <a:p>
            <a:pPr lvl="0">
              <a:lnSpc>
                <a:spcPct val="130000"/>
              </a:lnSpc>
            </a:pPr>
            <a:r>
              <a:rPr lang="zh-CN" altLang="en-US" sz="1000" dirty="0">
                <a:solidFill>
                  <a:schemeClr val="bg1"/>
                </a:solidFill>
              </a:rPr>
              <a:t>可行性报告</a:t>
            </a:r>
            <a:endParaRPr kumimoji="1" lang="zh-CN" altLang="en-US" sz="1000" dirty="0">
              <a:solidFill>
                <a:schemeClr val="bg1"/>
              </a:solidFill>
            </a:endParaRPr>
          </a:p>
        </p:txBody>
      </p:sp>
      <p:sp>
        <p:nvSpPr>
          <p:cNvPr id="24" name="矩形 23"/>
          <p:cNvSpPr/>
          <p:nvPr/>
        </p:nvSpPr>
        <p:spPr>
          <a:xfrm>
            <a:off x="2220742" y="2137738"/>
            <a:ext cx="1082348" cy="272510"/>
          </a:xfrm>
          <a:prstGeom prst="rect">
            <a:avLst/>
          </a:prstGeom>
        </p:spPr>
        <p:txBody>
          <a:bodyPr wrap="none">
            <a:spAutoFit/>
          </a:bodyPr>
          <a:lstStyle/>
          <a:p>
            <a:pPr lvl="0">
              <a:lnSpc>
                <a:spcPct val="130000"/>
              </a:lnSpc>
            </a:pPr>
            <a:r>
              <a:rPr lang="zh-CN" altLang="en-US" sz="1000" dirty="0">
                <a:solidFill>
                  <a:schemeClr val="bg1"/>
                </a:solidFill>
              </a:rPr>
              <a:t>产品定位及目标</a:t>
            </a:r>
            <a:endParaRPr kumimoji="1" lang="zh-CN" altLang="en-US" sz="1000" dirty="0">
              <a:solidFill>
                <a:schemeClr val="bg1"/>
              </a:solidFill>
            </a:endParaRPr>
          </a:p>
        </p:txBody>
      </p:sp>
      <p:sp>
        <p:nvSpPr>
          <p:cNvPr id="25" name="矩形 24"/>
          <p:cNvSpPr/>
          <p:nvPr/>
        </p:nvSpPr>
        <p:spPr>
          <a:xfrm>
            <a:off x="2220742" y="2467202"/>
            <a:ext cx="1082348" cy="272510"/>
          </a:xfrm>
          <a:prstGeom prst="rect">
            <a:avLst/>
          </a:prstGeom>
        </p:spPr>
        <p:txBody>
          <a:bodyPr wrap="none">
            <a:spAutoFit/>
          </a:bodyPr>
          <a:lstStyle/>
          <a:p>
            <a:pPr>
              <a:lnSpc>
                <a:spcPct val="130000"/>
              </a:lnSpc>
            </a:pPr>
            <a:r>
              <a:rPr lang="zh-CN" altLang="en-US" sz="1000" dirty="0">
                <a:solidFill>
                  <a:schemeClr val="bg1"/>
                </a:solidFill>
              </a:rPr>
              <a:t>产品内容总策划</a:t>
            </a:r>
            <a:endParaRPr kumimoji="1" lang="zh-CN" altLang="en-US" sz="1000" dirty="0">
              <a:solidFill>
                <a:schemeClr val="bg1"/>
              </a:solidFill>
            </a:endParaRPr>
          </a:p>
        </p:txBody>
      </p:sp>
      <p:sp>
        <p:nvSpPr>
          <p:cNvPr id="26" name="矩形 25"/>
          <p:cNvSpPr/>
          <p:nvPr/>
        </p:nvSpPr>
        <p:spPr>
          <a:xfrm>
            <a:off x="2228793" y="2786003"/>
            <a:ext cx="954107" cy="492443"/>
          </a:xfrm>
          <a:prstGeom prst="rect">
            <a:avLst/>
          </a:prstGeom>
        </p:spPr>
        <p:txBody>
          <a:bodyPr wrap="none">
            <a:spAutoFit/>
          </a:bodyPr>
          <a:lstStyle/>
          <a:p>
            <a:pPr>
              <a:lnSpc>
                <a:spcPct val="130000"/>
              </a:lnSpc>
            </a:pPr>
            <a:r>
              <a:rPr lang="zh-CN" altLang="en-US" sz="1000" dirty="0">
                <a:solidFill>
                  <a:schemeClr val="bg1"/>
                </a:solidFill>
              </a:rPr>
              <a:t>技术解决方案</a:t>
            </a:r>
            <a:endParaRPr kumimoji="1" lang="zh-CN" altLang="en-US" sz="1000" dirty="0">
              <a:solidFill>
                <a:schemeClr val="bg1"/>
              </a:solidFill>
            </a:endParaRPr>
          </a:p>
          <a:p>
            <a:pPr lvl="0">
              <a:lnSpc>
                <a:spcPct val="130000"/>
              </a:lnSpc>
            </a:pPr>
            <a:endParaRPr kumimoji="1" lang="zh-CN" altLang="en-US" sz="1000" dirty="0">
              <a:solidFill>
                <a:srgbClr val="FFFFFF"/>
              </a:solidFill>
            </a:endParaRPr>
          </a:p>
        </p:txBody>
      </p:sp>
      <p:sp>
        <p:nvSpPr>
          <p:cNvPr id="27" name="文本框 26"/>
          <p:cNvSpPr txBox="1"/>
          <p:nvPr/>
        </p:nvSpPr>
        <p:spPr>
          <a:xfrm>
            <a:off x="5769086" y="121471"/>
            <a:ext cx="1116330"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FIVE</a:t>
            </a:r>
          </a:p>
          <a:p>
            <a:pPr algn="ctr">
              <a:lnSpc>
                <a:spcPct val="130000"/>
              </a:lnSpc>
            </a:pPr>
            <a:r>
              <a:rPr lang="zh-CN" altLang="en-US" sz="1000" dirty="0">
                <a:solidFill>
                  <a:schemeClr val="bg1"/>
                </a:solidFill>
              </a:rPr>
              <a:t>推广方案 </a:t>
            </a:r>
            <a:r>
              <a:rPr lang="x-none" altLang="zh-CN" sz="1000" dirty="0">
                <a:solidFill>
                  <a:schemeClr val="bg1"/>
                </a:solidFill>
              </a:rPr>
              <a:t>＆运营</a:t>
            </a:r>
            <a:endParaRPr kumimoji="1" lang="x-none" altLang="zh-CN" sz="1000" dirty="0">
              <a:solidFill>
                <a:schemeClr val="bg1"/>
              </a:solidFill>
            </a:endParaRPr>
          </a:p>
        </p:txBody>
      </p:sp>
      <p:sp>
        <p:nvSpPr>
          <p:cNvPr id="29" name="文本框 28"/>
          <p:cNvSpPr txBox="1"/>
          <p:nvPr/>
        </p:nvSpPr>
        <p:spPr>
          <a:xfrm>
            <a:off x="6889954" y="116187"/>
            <a:ext cx="944880"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x-none" sz="1000" dirty="0">
                <a:solidFill>
                  <a:schemeClr val="bg1"/>
                </a:solidFill>
              </a:rPr>
              <a:t>SIX</a:t>
            </a:r>
          </a:p>
          <a:p>
            <a:pPr algn="ctr">
              <a:lnSpc>
                <a:spcPct val="130000"/>
              </a:lnSpc>
            </a:pPr>
            <a:r>
              <a:rPr kumimoji="1" lang="zh-CN" altLang="en-US" sz="1000" dirty="0">
                <a:solidFill>
                  <a:schemeClr val="bg1"/>
                </a:solidFill>
              </a:rPr>
              <a:t>系统原型展示</a:t>
            </a:r>
          </a:p>
        </p:txBody>
      </p:sp>
      <p:sp>
        <p:nvSpPr>
          <p:cNvPr id="30" name="文本框 29"/>
          <p:cNvSpPr txBox="1"/>
          <p:nvPr/>
        </p:nvSpPr>
        <p:spPr>
          <a:xfrm>
            <a:off x="728862" y="3062909"/>
            <a:ext cx="1497526" cy="292388"/>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en-US" altLang="zh-CN" sz="1000" dirty="0">
                <a:solidFill>
                  <a:schemeClr val="bg1"/>
                </a:solidFill>
              </a:rPr>
              <a:t>FIVE</a:t>
            </a:r>
            <a:r>
              <a:rPr kumimoji="1" lang="zh-CN" altLang="en-US" sz="1000" dirty="0">
                <a:solidFill>
                  <a:schemeClr val="bg1"/>
                </a:solidFill>
              </a:rPr>
              <a:t>     第五部分</a:t>
            </a:r>
          </a:p>
        </p:txBody>
      </p:sp>
      <p:sp>
        <p:nvSpPr>
          <p:cNvPr id="31" name="矩形 30"/>
          <p:cNvSpPr/>
          <p:nvPr/>
        </p:nvSpPr>
        <p:spPr>
          <a:xfrm>
            <a:off x="2220742" y="3070696"/>
            <a:ext cx="1287780" cy="487680"/>
          </a:xfrm>
          <a:prstGeom prst="rect">
            <a:avLst/>
          </a:prstGeom>
        </p:spPr>
        <p:txBody>
          <a:bodyPr wrap="none">
            <a:spAutoFit/>
          </a:bodyPr>
          <a:lstStyle/>
          <a:p>
            <a:pPr algn="l">
              <a:lnSpc>
                <a:spcPct val="130000"/>
              </a:lnSpc>
            </a:pPr>
            <a:r>
              <a:rPr kumimoji="1" lang="zh-CN" altLang="en-US" sz="1000" dirty="0">
                <a:solidFill>
                  <a:schemeClr val="bg1"/>
                </a:solidFill>
              </a:rPr>
              <a:t>推广方案</a:t>
            </a:r>
            <a:r>
              <a:rPr kumimoji="1" lang="x-none" altLang="zh-CN" sz="1000" dirty="0">
                <a:solidFill>
                  <a:schemeClr val="bg1"/>
                </a:solidFill>
              </a:rPr>
              <a:t>&amp;</a:t>
            </a:r>
            <a:r>
              <a:rPr kumimoji="1" lang="zh-CN" altLang="en-US" sz="1000" dirty="0">
                <a:solidFill>
                  <a:schemeClr val="bg1"/>
                </a:solidFill>
                <a:sym typeface="+mn-ea"/>
              </a:rPr>
              <a:t>运营策划</a:t>
            </a:r>
            <a:endParaRPr kumimoji="1" lang="x-none" altLang="zh-CN" sz="1000" dirty="0">
              <a:solidFill>
                <a:schemeClr val="bg1"/>
              </a:solidFill>
            </a:endParaRPr>
          </a:p>
          <a:p>
            <a:pPr lvl="0">
              <a:lnSpc>
                <a:spcPct val="130000"/>
              </a:lnSpc>
            </a:pPr>
            <a:endParaRPr kumimoji="1" lang="zh-CN" altLang="en-US" sz="1000" dirty="0">
              <a:solidFill>
                <a:srgbClr val="FFFFFF"/>
              </a:solidFill>
            </a:endParaRPr>
          </a:p>
        </p:txBody>
      </p:sp>
      <p:sp>
        <p:nvSpPr>
          <p:cNvPr id="34" name="文本框 33"/>
          <p:cNvSpPr txBox="1"/>
          <p:nvPr/>
        </p:nvSpPr>
        <p:spPr>
          <a:xfrm>
            <a:off x="712352" y="3354754"/>
            <a:ext cx="1605280" cy="289560"/>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x-none" sz="1000" dirty="0">
                <a:solidFill>
                  <a:schemeClr val="bg1"/>
                </a:solidFill>
              </a:rPr>
              <a:t>SIX	</a:t>
            </a:r>
            <a:r>
              <a:rPr kumimoji="1" lang="zh-CN" altLang="en-US" sz="1000" dirty="0">
                <a:solidFill>
                  <a:schemeClr val="bg1"/>
                </a:solidFill>
              </a:rPr>
              <a:t>第</a:t>
            </a:r>
            <a:r>
              <a:rPr kumimoji="1" lang="x-none" altLang="zh-CN" sz="1000" dirty="0">
                <a:solidFill>
                  <a:schemeClr val="bg1"/>
                </a:solidFill>
              </a:rPr>
              <a:t>六</a:t>
            </a:r>
            <a:r>
              <a:rPr kumimoji="1" lang="zh-CN" altLang="en-US" sz="1000" dirty="0">
                <a:solidFill>
                  <a:schemeClr val="bg1"/>
                </a:solidFill>
              </a:rPr>
              <a:t>部分</a:t>
            </a:r>
          </a:p>
        </p:txBody>
      </p:sp>
      <p:sp>
        <p:nvSpPr>
          <p:cNvPr id="35" name="矩形 34"/>
          <p:cNvSpPr/>
          <p:nvPr/>
        </p:nvSpPr>
        <p:spPr>
          <a:xfrm>
            <a:off x="2184635" y="3362541"/>
            <a:ext cx="954107" cy="492443"/>
          </a:xfrm>
          <a:prstGeom prst="rect">
            <a:avLst/>
          </a:prstGeom>
        </p:spPr>
        <p:txBody>
          <a:bodyPr wrap="none">
            <a:spAutoFit/>
          </a:bodyPr>
          <a:lstStyle/>
          <a:p>
            <a:pPr>
              <a:lnSpc>
                <a:spcPct val="130000"/>
              </a:lnSpc>
            </a:pPr>
            <a:r>
              <a:rPr kumimoji="1" lang="zh-CN" altLang="en-US" sz="1000" dirty="0">
                <a:solidFill>
                  <a:schemeClr val="bg1"/>
                </a:solidFill>
              </a:rPr>
              <a:t>系统原型展示</a:t>
            </a:r>
          </a:p>
          <a:p>
            <a:pPr lvl="0">
              <a:lnSpc>
                <a:spcPct val="130000"/>
              </a:lnSpc>
            </a:pPr>
            <a:endParaRPr kumimoji="1" lang="zh-CN" altLang="en-US" sz="1000" dirty="0">
              <a:solidFill>
                <a:srgbClr val="FFFFFF"/>
              </a:solidFill>
            </a:endParaRPr>
          </a:p>
        </p:txBody>
      </p:sp>
      <p:sp>
        <p:nvSpPr>
          <p:cNvPr id="36" name="文本框 35"/>
          <p:cNvSpPr txBox="1"/>
          <p:nvPr/>
        </p:nvSpPr>
        <p:spPr>
          <a:xfrm>
            <a:off x="7834837" y="123829"/>
            <a:ext cx="971550" cy="487680"/>
          </a:xfrm>
          <a:prstGeom prst="rect">
            <a:avLst/>
          </a:prstGeom>
          <a:noFill/>
        </p:spPr>
        <p:txBody>
          <a:bodyPr wrap="none" rtlCol="0">
            <a:spAutoFit/>
          </a:bodyPr>
          <a:lstStyle/>
          <a:p>
            <a:pPr algn="ctr">
              <a:lnSpc>
                <a:spcPct val="130000"/>
              </a:lnSpc>
            </a:pPr>
            <a:r>
              <a:rPr kumimoji="1" lang="en-US" altLang="zh-CN" sz="1000" dirty="0">
                <a:solidFill>
                  <a:schemeClr val="bg1"/>
                </a:solidFill>
              </a:rPr>
              <a:t>PART</a:t>
            </a:r>
            <a:r>
              <a:rPr kumimoji="1" lang="zh-CN" altLang="en-US" sz="1000" dirty="0">
                <a:solidFill>
                  <a:schemeClr val="bg1"/>
                </a:solidFill>
              </a:rPr>
              <a:t> </a:t>
            </a:r>
            <a:r>
              <a:rPr kumimoji="1" lang="x-none" altLang="en-US" sz="1000" dirty="0">
                <a:solidFill>
                  <a:schemeClr val="bg1"/>
                </a:solidFill>
              </a:rPr>
              <a:t>SEVEN</a:t>
            </a:r>
          </a:p>
          <a:p>
            <a:pPr algn="ctr">
              <a:lnSpc>
                <a:spcPct val="130000"/>
              </a:lnSpc>
            </a:pPr>
            <a:r>
              <a:rPr kumimoji="1" lang="zh-CN" altLang="en-US" sz="1000" dirty="0">
                <a:solidFill>
                  <a:schemeClr val="bg1"/>
                </a:solidFill>
              </a:rPr>
              <a:t>小组分工</a:t>
            </a:r>
          </a:p>
        </p:txBody>
      </p:sp>
      <p:sp>
        <p:nvSpPr>
          <p:cNvPr id="37" name="文本框 36"/>
          <p:cNvSpPr txBox="1"/>
          <p:nvPr/>
        </p:nvSpPr>
        <p:spPr>
          <a:xfrm>
            <a:off x="687505" y="3661551"/>
            <a:ext cx="1695450" cy="289560"/>
          </a:xfrm>
          <a:prstGeom prst="rect">
            <a:avLst/>
          </a:prstGeom>
          <a:noFill/>
        </p:spPr>
        <p:txBody>
          <a:bodyPr wrap="none" rtlCol="0">
            <a:spAutoFit/>
          </a:bodyPr>
          <a:lstStyle/>
          <a:p>
            <a:pPr>
              <a:lnSpc>
                <a:spcPct val="130000"/>
              </a:lnSpc>
            </a:pPr>
            <a:r>
              <a:rPr kumimoji="1" lang="en-US" altLang="zh-CN" sz="1000" dirty="0">
                <a:solidFill>
                  <a:schemeClr val="bg1"/>
                </a:solidFill>
              </a:rPr>
              <a:t>PART</a:t>
            </a:r>
            <a:r>
              <a:rPr kumimoji="1" lang="zh-CN" altLang="en-US" sz="1000" dirty="0">
                <a:solidFill>
                  <a:schemeClr val="bg1"/>
                </a:solidFill>
              </a:rPr>
              <a:t> </a:t>
            </a:r>
            <a:r>
              <a:rPr kumimoji="1" lang="x-none" altLang="zh-CN" sz="1000" dirty="0">
                <a:solidFill>
                  <a:schemeClr val="bg1"/>
                </a:solidFill>
              </a:rPr>
              <a:t>SEVEN</a:t>
            </a:r>
            <a:r>
              <a:rPr kumimoji="1" lang="zh-CN" altLang="en-US" sz="1000" dirty="0">
                <a:solidFill>
                  <a:schemeClr val="bg1"/>
                </a:solidFill>
              </a:rPr>
              <a:t>  </a:t>
            </a:r>
            <a:r>
              <a:rPr kumimoji="1" lang="x-none" altLang="zh-CN" sz="1000" dirty="0">
                <a:solidFill>
                  <a:schemeClr val="bg1"/>
                </a:solidFill>
              </a:rPr>
              <a:t>　</a:t>
            </a:r>
            <a:r>
              <a:rPr kumimoji="1" lang="zh-CN" altLang="en-US" sz="1000" dirty="0">
                <a:solidFill>
                  <a:schemeClr val="bg1"/>
                </a:solidFill>
              </a:rPr>
              <a:t>第</a:t>
            </a:r>
            <a:r>
              <a:rPr kumimoji="1" lang="x-none" altLang="zh-CN" sz="1000" dirty="0">
                <a:solidFill>
                  <a:schemeClr val="bg1"/>
                </a:solidFill>
              </a:rPr>
              <a:t>七</a:t>
            </a:r>
            <a:r>
              <a:rPr kumimoji="1" lang="zh-CN" altLang="en-US" sz="1000" dirty="0">
                <a:solidFill>
                  <a:schemeClr val="bg1"/>
                </a:solidFill>
              </a:rPr>
              <a:t>部分</a:t>
            </a:r>
          </a:p>
        </p:txBody>
      </p:sp>
      <p:sp>
        <p:nvSpPr>
          <p:cNvPr id="38" name="矩形 37"/>
          <p:cNvSpPr/>
          <p:nvPr/>
        </p:nvSpPr>
        <p:spPr>
          <a:xfrm>
            <a:off x="2208287" y="3656367"/>
            <a:ext cx="697627" cy="292388"/>
          </a:xfrm>
          <a:prstGeom prst="rect">
            <a:avLst/>
          </a:prstGeom>
        </p:spPr>
        <p:txBody>
          <a:bodyPr wrap="none">
            <a:spAutoFit/>
          </a:bodyPr>
          <a:lstStyle/>
          <a:p>
            <a:pPr>
              <a:lnSpc>
                <a:spcPct val="130000"/>
              </a:lnSpc>
            </a:pPr>
            <a:r>
              <a:rPr kumimoji="1" lang="zh-CN" altLang="en-US" sz="1000" dirty="0">
                <a:solidFill>
                  <a:schemeClr val="bg1"/>
                </a:solidFill>
              </a:rPr>
              <a:t>小组分工</a:t>
            </a:r>
            <a:endParaRPr kumimoji="1" lang="zh-CN" altLang="en-US" sz="1000" dirty="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x-none" altLang="zh-CN" sz="9000" dirty="0">
                <a:solidFill>
                  <a:schemeClr val="bg1"/>
                </a:solidFill>
              </a:rPr>
              <a:t>６</a:t>
            </a:r>
          </a:p>
        </p:txBody>
      </p:sp>
      <p:sp>
        <p:nvSpPr>
          <p:cNvPr id="7" name="文本框 6"/>
          <p:cNvSpPr txBox="1"/>
          <p:nvPr/>
        </p:nvSpPr>
        <p:spPr>
          <a:xfrm>
            <a:off x="3556337" y="2375151"/>
            <a:ext cx="2031326" cy="524695"/>
          </a:xfrm>
          <a:prstGeom prst="rect">
            <a:avLst/>
          </a:prstGeom>
          <a:noFill/>
        </p:spPr>
        <p:txBody>
          <a:bodyPr wrap="none" rtlCol="0">
            <a:spAutoFit/>
          </a:bodyPr>
          <a:lstStyle/>
          <a:p>
            <a:pPr algn="ctr">
              <a:lnSpc>
                <a:spcPct val="130000"/>
              </a:lnSpc>
            </a:pPr>
            <a:r>
              <a:rPr kumimoji="1" lang="zh-CN" altLang="en-US" sz="2400" dirty="0">
                <a:solidFill>
                  <a:schemeClr val="bg1"/>
                </a:solidFill>
              </a:rPr>
              <a:t>系统原型展示</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56215" y="943417"/>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1E21"/>
              </a:solidFill>
            </a:endParaRPr>
          </a:p>
        </p:txBody>
      </p:sp>
      <p:sp>
        <p:nvSpPr>
          <p:cNvPr id="26" name="矩形 25"/>
          <p:cNvSpPr/>
          <p:nvPr/>
        </p:nvSpPr>
        <p:spPr>
          <a:xfrm>
            <a:off x="708315" y="4018695"/>
            <a:ext cx="2028044" cy="323165"/>
          </a:xfrm>
          <a:prstGeom prst="rect">
            <a:avLst/>
          </a:prstGeom>
          <a:noFill/>
        </p:spPr>
        <p:txBody>
          <a:bodyPr wrap="square">
            <a:spAutoFit/>
          </a:bodyPr>
          <a:lstStyle/>
          <a:p>
            <a:pPr algn="ctr">
              <a:lnSpc>
                <a:spcPct val="150000"/>
              </a:lnSpc>
              <a:spcBef>
                <a:spcPts val="600"/>
              </a:spcBef>
            </a:pPr>
            <a:r>
              <a:rPr lang="zh-CN" altLang="en-US" sz="1000" dirty="0">
                <a:solidFill>
                  <a:srgbClr val="1A1E21"/>
                </a:solidFill>
              </a:rPr>
              <a:t>提供登录，注册，密码找回功能</a:t>
            </a:r>
          </a:p>
        </p:txBody>
      </p:sp>
      <p:sp>
        <p:nvSpPr>
          <p:cNvPr id="27" name="TextBox 30"/>
          <p:cNvSpPr txBox="1"/>
          <p:nvPr/>
        </p:nvSpPr>
        <p:spPr>
          <a:xfrm>
            <a:off x="756212" y="3712232"/>
            <a:ext cx="1932251" cy="276999"/>
          </a:xfrm>
          <a:prstGeom prst="rect">
            <a:avLst/>
          </a:prstGeom>
          <a:noFill/>
          <a:effectLst/>
        </p:spPr>
        <p:txBody>
          <a:bodyPr wrap="square" rtlCol="0">
            <a:spAutoFit/>
          </a:bodyPr>
          <a:lstStyle/>
          <a:p>
            <a:pPr algn="ctr"/>
            <a:r>
              <a:rPr lang="zh-CN" altLang="en-US" sz="1200" b="1" dirty="0">
                <a:solidFill>
                  <a:srgbClr val="1A1E21"/>
                </a:solidFill>
              </a:rPr>
              <a:t>登录模块</a:t>
            </a:r>
          </a:p>
        </p:txBody>
      </p:sp>
      <p:pic>
        <p:nvPicPr>
          <p:cNvPr id="29" name="图片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537" y="943417"/>
            <a:ext cx="1929927" cy="2661889"/>
          </a:xfrm>
          <a:prstGeom prst="rect">
            <a:avLst/>
          </a:prstGeom>
        </p:spPr>
      </p:pic>
      <p:sp>
        <p:nvSpPr>
          <p:cNvPr id="30" name="矩形 29"/>
          <p:cNvSpPr/>
          <p:nvPr/>
        </p:nvSpPr>
        <p:spPr>
          <a:xfrm>
            <a:off x="3329695" y="936630"/>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1E21"/>
              </a:solidFill>
            </a:endParaRPr>
          </a:p>
        </p:txBody>
      </p:sp>
      <p:sp>
        <p:nvSpPr>
          <p:cNvPr id="31" name="矩形 30"/>
          <p:cNvSpPr/>
          <p:nvPr/>
        </p:nvSpPr>
        <p:spPr>
          <a:xfrm>
            <a:off x="3281795" y="3926633"/>
            <a:ext cx="2028044" cy="553998"/>
          </a:xfrm>
          <a:prstGeom prst="rect">
            <a:avLst/>
          </a:prstGeom>
          <a:noFill/>
        </p:spPr>
        <p:txBody>
          <a:bodyPr wrap="square">
            <a:spAutoFit/>
          </a:bodyPr>
          <a:lstStyle/>
          <a:p>
            <a:pPr algn="ctr">
              <a:lnSpc>
                <a:spcPct val="150000"/>
              </a:lnSpc>
              <a:spcBef>
                <a:spcPts val="600"/>
              </a:spcBef>
            </a:pPr>
            <a:r>
              <a:rPr lang="zh-CN" altLang="en-US" sz="1000" dirty="0">
                <a:solidFill>
                  <a:srgbClr val="1A1E21"/>
                </a:solidFill>
              </a:rPr>
              <a:t>用户可以在此浏览陌生人个性签名添加好友</a:t>
            </a:r>
          </a:p>
        </p:txBody>
      </p:sp>
      <p:sp>
        <p:nvSpPr>
          <p:cNvPr id="32" name="TextBox 30"/>
          <p:cNvSpPr txBox="1"/>
          <p:nvPr/>
        </p:nvSpPr>
        <p:spPr>
          <a:xfrm>
            <a:off x="3329692" y="3705445"/>
            <a:ext cx="1932251" cy="276999"/>
          </a:xfrm>
          <a:prstGeom prst="rect">
            <a:avLst/>
          </a:prstGeom>
          <a:noFill/>
          <a:effectLst/>
        </p:spPr>
        <p:txBody>
          <a:bodyPr wrap="square" rtlCol="0">
            <a:spAutoFit/>
          </a:bodyPr>
          <a:lstStyle/>
          <a:p>
            <a:pPr algn="ctr"/>
            <a:r>
              <a:rPr lang="zh-CN" altLang="en-US" sz="1200" b="1" dirty="0">
                <a:solidFill>
                  <a:srgbClr val="1A1E21"/>
                </a:solidFill>
              </a:rPr>
              <a:t>用户大厅</a:t>
            </a:r>
          </a:p>
        </p:txBody>
      </p:sp>
      <p:sp>
        <p:nvSpPr>
          <p:cNvPr id="35" name="矩形 34"/>
          <p:cNvSpPr/>
          <p:nvPr/>
        </p:nvSpPr>
        <p:spPr>
          <a:xfrm>
            <a:off x="5903177" y="936630"/>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1E21"/>
              </a:solidFill>
            </a:endParaRPr>
          </a:p>
        </p:txBody>
      </p:sp>
      <p:sp>
        <p:nvSpPr>
          <p:cNvPr id="36" name="矩形 35"/>
          <p:cNvSpPr/>
          <p:nvPr/>
        </p:nvSpPr>
        <p:spPr>
          <a:xfrm>
            <a:off x="5855277" y="4011908"/>
            <a:ext cx="2028044" cy="295594"/>
          </a:xfrm>
          <a:prstGeom prst="rect">
            <a:avLst/>
          </a:prstGeom>
          <a:noFill/>
        </p:spPr>
        <p:txBody>
          <a:bodyPr wrap="square">
            <a:spAutoFit/>
          </a:bodyPr>
          <a:lstStyle/>
          <a:p>
            <a:pPr algn="ctr">
              <a:lnSpc>
                <a:spcPct val="150000"/>
              </a:lnSpc>
              <a:spcBef>
                <a:spcPts val="600"/>
              </a:spcBef>
            </a:pPr>
            <a:r>
              <a:rPr lang="zh-CN" altLang="en-US" sz="1000" dirty="0">
                <a:solidFill>
                  <a:srgbClr val="1A1E21"/>
                </a:solidFill>
              </a:rPr>
              <a:t>用户可在此进行好友管理</a:t>
            </a:r>
          </a:p>
        </p:txBody>
      </p:sp>
      <p:sp>
        <p:nvSpPr>
          <p:cNvPr id="37" name="TextBox 30"/>
          <p:cNvSpPr txBox="1"/>
          <p:nvPr/>
        </p:nvSpPr>
        <p:spPr>
          <a:xfrm>
            <a:off x="5903174" y="3705445"/>
            <a:ext cx="1932251" cy="276999"/>
          </a:xfrm>
          <a:prstGeom prst="rect">
            <a:avLst/>
          </a:prstGeom>
          <a:noFill/>
          <a:effectLst/>
        </p:spPr>
        <p:txBody>
          <a:bodyPr wrap="square" rtlCol="0">
            <a:spAutoFit/>
          </a:bodyPr>
          <a:lstStyle/>
          <a:p>
            <a:pPr algn="ctr"/>
            <a:r>
              <a:rPr lang="zh-CN" altLang="en-US" sz="1200" b="1" dirty="0">
                <a:solidFill>
                  <a:srgbClr val="1A1E21"/>
                </a:solidFill>
              </a:rPr>
              <a:t>好友模块</a:t>
            </a: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177" y="936630"/>
            <a:ext cx="1932248" cy="2739351"/>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9695" y="943417"/>
            <a:ext cx="1932248" cy="273256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756215" y="943417"/>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1E21"/>
              </a:solidFill>
              <a:effectLst/>
              <a:uLnTx/>
              <a:uFillTx/>
              <a:latin typeface="Century Gothic"/>
              <a:ea typeface="微软雅黑" panose="020B0503020204020204" charset="-122"/>
              <a:cs typeface="+mn-cs"/>
            </a:endParaRPr>
          </a:p>
        </p:txBody>
      </p:sp>
      <p:sp>
        <p:nvSpPr>
          <p:cNvPr id="26" name="矩形 25"/>
          <p:cNvSpPr/>
          <p:nvPr/>
        </p:nvSpPr>
        <p:spPr>
          <a:xfrm>
            <a:off x="708315" y="3933420"/>
            <a:ext cx="1980148" cy="553998"/>
          </a:xfrm>
          <a:prstGeom prst="rect">
            <a:avLst/>
          </a:prstGeom>
          <a:noFill/>
        </p:spPr>
        <p:txBody>
          <a:bodyPr wrap="square">
            <a:spAutoFit/>
          </a:bodyPr>
          <a:lstStyle/>
          <a:p>
            <a:pPr marL="0" marR="0" lvl="0" indent="0" algn="ctr" defTabSz="457200" rtl="0" eaLnBrk="1" fontAlgn="auto" latinLnBrk="0" hangingPunct="1">
              <a:lnSpc>
                <a:spcPct val="150000"/>
              </a:lnSpc>
              <a:spcBef>
                <a:spcPts val="600"/>
              </a:spcBef>
              <a:spcAft>
                <a:spcPts val="0"/>
              </a:spcAft>
              <a:buClrTx/>
              <a:buSzTx/>
              <a:buFontTx/>
              <a:buNone/>
              <a:defRPr/>
            </a:pPr>
            <a:r>
              <a:rPr lang="zh-CN" altLang="en-US" sz="1000" dirty="0">
                <a:solidFill>
                  <a:srgbClr val="1A1E21"/>
                </a:solidFill>
                <a:latin typeface="Century Gothic"/>
                <a:ea typeface="微软雅黑" panose="020B0503020204020204" charset="-122"/>
              </a:rPr>
              <a:t>在限制规则内，可与好友进行聊天</a:t>
            </a:r>
            <a:endParaRPr kumimoji="0" lang="zh-CN" altLang="en-US" sz="1000" b="0"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endParaRPr>
          </a:p>
        </p:txBody>
      </p:sp>
      <p:sp>
        <p:nvSpPr>
          <p:cNvPr id="27" name="TextBox 30"/>
          <p:cNvSpPr txBox="1"/>
          <p:nvPr/>
        </p:nvSpPr>
        <p:spPr>
          <a:xfrm>
            <a:off x="756212" y="3712232"/>
            <a:ext cx="1932251" cy="27699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b="1" dirty="0">
                <a:solidFill>
                  <a:srgbClr val="1A1E21"/>
                </a:solidFill>
                <a:latin typeface="Century Gothic"/>
                <a:ea typeface="微软雅黑" panose="020B0503020204020204" charset="-122"/>
              </a:rPr>
              <a:t>聊天室</a:t>
            </a:r>
            <a:endParaRPr kumimoji="0" lang="zh-CN" altLang="en-US" sz="1200" b="1"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endParaRPr>
          </a:p>
        </p:txBody>
      </p:sp>
      <p:sp>
        <p:nvSpPr>
          <p:cNvPr id="30" name="矩形 29"/>
          <p:cNvSpPr/>
          <p:nvPr/>
        </p:nvSpPr>
        <p:spPr>
          <a:xfrm>
            <a:off x="3329695" y="936630"/>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1E21"/>
              </a:solidFill>
              <a:effectLst/>
              <a:uLnTx/>
              <a:uFillTx/>
              <a:latin typeface="Century Gothic"/>
              <a:ea typeface="微软雅黑" panose="020B0503020204020204" charset="-122"/>
              <a:cs typeface="+mn-cs"/>
            </a:endParaRPr>
          </a:p>
        </p:txBody>
      </p:sp>
      <p:sp>
        <p:nvSpPr>
          <p:cNvPr id="31" name="矩形 30"/>
          <p:cNvSpPr/>
          <p:nvPr/>
        </p:nvSpPr>
        <p:spPr>
          <a:xfrm>
            <a:off x="3281795" y="3926633"/>
            <a:ext cx="2028044" cy="553998"/>
          </a:xfrm>
          <a:prstGeom prst="rect">
            <a:avLst/>
          </a:prstGeom>
          <a:noFill/>
        </p:spPr>
        <p:txBody>
          <a:bodyPr wrap="square">
            <a:spAutoFit/>
          </a:bodyPr>
          <a:lstStyle/>
          <a:p>
            <a:pPr marL="0" marR="0" lvl="0" indent="0" algn="ctr" defTabSz="457200" rtl="0" eaLnBrk="1" fontAlgn="auto" latinLnBrk="0" hangingPunct="1">
              <a:lnSpc>
                <a:spcPct val="150000"/>
              </a:lnSpc>
              <a:spcBef>
                <a:spcPts val="600"/>
              </a:spcBef>
              <a:spcAft>
                <a:spcPts val="0"/>
              </a:spcAft>
              <a:buClrTx/>
              <a:buSzTx/>
              <a:buFontTx/>
              <a:buNone/>
              <a:defRPr/>
            </a:pPr>
            <a:r>
              <a:rPr kumimoji="0" lang="zh-CN" altLang="en-US" sz="1000" b="0"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rPr>
              <a:t>用户可以在此设置个人信息，更新动态</a:t>
            </a:r>
          </a:p>
        </p:txBody>
      </p:sp>
      <p:sp>
        <p:nvSpPr>
          <p:cNvPr id="32" name="TextBox 30"/>
          <p:cNvSpPr txBox="1"/>
          <p:nvPr/>
        </p:nvSpPr>
        <p:spPr>
          <a:xfrm>
            <a:off x="3329692" y="3705445"/>
            <a:ext cx="1932251" cy="27699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b="1" dirty="0">
                <a:solidFill>
                  <a:srgbClr val="1A1E21"/>
                </a:solidFill>
                <a:latin typeface="Century Gothic"/>
                <a:ea typeface="微软雅黑" panose="020B0503020204020204" charset="-122"/>
              </a:rPr>
              <a:t>个人信息</a:t>
            </a:r>
            <a:endParaRPr kumimoji="0" lang="zh-CN" altLang="en-US" sz="1200" b="1"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endParaRPr>
          </a:p>
        </p:txBody>
      </p:sp>
      <p:sp>
        <p:nvSpPr>
          <p:cNvPr id="35" name="矩形 34"/>
          <p:cNvSpPr/>
          <p:nvPr/>
        </p:nvSpPr>
        <p:spPr>
          <a:xfrm>
            <a:off x="5903177" y="936630"/>
            <a:ext cx="1932251" cy="3488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1A1E21"/>
              </a:solidFill>
              <a:effectLst/>
              <a:uLnTx/>
              <a:uFillTx/>
              <a:latin typeface="Century Gothic"/>
              <a:ea typeface="微软雅黑" panose="020B0503020204020204" charset="-122"/>
              <a:cs typeface="+mn-cs"/>
            </a:endParaRPr>
          </a:p>
        </p:txBody>
      </p:sp>
      <p:sp>
        <p:nvSpPr>
          <p:cNvPr id="36" name="矩形 35"/>
          <p:cNvSpPr/>
          <p:nvPr/>
        </p:nvSpPr>
        <p:spPr>
          <a:xfrm>
            <a:off x="5855277" y="4011908"/>
            <a:ext cx="2028044" cy="295594"/>
          </a:xfrm>
          <a:prstGeom prst="rect">
            <a:avLst/>
          </a:prstGeom>
          <a:noFill/>
        </p:spPr>
        <p:txBody>
          <a:bodyPr wrap="square">
            <a:spAutoFit/>
          </a:bodyPr>
          <a:lstStyle/>
          <a:p>
            <a:pPr marL="0" marR="0" lvl="0" indent="0" algn="ctr" defTabSz="457200" rtl="0" eaLnBrk="1" fontAlgn="auto" latinLnBrk="0" hangingPunct="1">
              <a:lnSpc>
                <a:spcPct val="150000"/>
              </a:lnSpc>
              <a:spcBef>
                <a:spcPts val="600"/>
              </a:spcBef>
              <a:spcAft>
                <a:spcPts val="0"/>
              </a:spcAft>
              <a:buClrTx/>
              <a:buSzTx/>
              <a:buFontTx/>
              <a:buNone/>
              <a:defRPr/>
            </a:pPr>
            <a:r>
              <a:rPr kumimoji="0" lang="zh-CN" altLang="en-US" sz="1000" b="0"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rPr>
              <a:t>搜索用户</a:t>
            </a:r>
          </a:p>
        </p:txBody>
      </p:sp>
      <p:sp>
        <p:nvSpPr>
          <p:cNvPr id="37" name="TextBox 30"/>
          <p:cNvSpPr txBox="1"/>
          <p:nvPr/>
        </p:nvSpPr>
        <p:spPr>
          <a:xfrm>
            <a:off x="5903174" y="3705445"/>
            <a:ext cx="1932251" cy="27699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200" b="1" dirty="0">
                <a:solidFill>
                  <a:srgbClr val="1A1E21"/>
                </a:solidFill>
                <a:latin typeface="Century Gothic"/>
                <a:ea typeface="微软雅黑" panose="020B0503020204020204" charset="-122"/>
              </a:rPr>
              <a:t>搜索</a:t>
            </a:r>
            <a:r>
              <a:rPr kumimoji="0" lang="zh-CN" altLang="en-US" sz="1200" b="1" i="0" u="none" strike="noStrike" kern="1200" cap="none" spc="0" normalizeH="0" baseline="0" noProof="0" dirty="0">
                <a:ln>
                  <a:noFill/>
                </a:ln>
                <a:solidFill>
                  <a:srgbClr val="1A1E21"/>
                </a:solidFill>
                <a:effectLst/>
                <a:uLnTx/>
                <a:uFillTx/>
                <a:latin typeface="Century Gothic"/>
                <a:ea typeface="微软雅黑" panose="020B0503020204020204" charset="-122"/>
                <a:cs typeface="+mn-cs"/>
              </a:rPr>
              <a:t>模块</a:t>
            </a:r>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695" y="943417"/>
            <a:ext cx="1932248" cy="2732564"/>
          </a:xfrm>
          <a:prstGeom prst="rect">
            <a:avLst/>
          </a:prstGeom>
        </p:spPr>
      </p:pic>
      <p:pic>
        <p:nvPicPr>
          <p:cNvPr id="5" name="图片 4"/>
          <p:cNvPicPr>
            <a:picLocks noChangeAspect="1"/>
          </p:cNvPicPr>
          <p:nvPr/>
        </p:nvPicPr>
        <p:blipFill>
          <a:blip r:embed="rId3"/>
          <a:stretch>
            <a:fillRect/>
          </a:stretch>
        </p:blipFill>
        <p:spPr>
          <a:xfrm>
            <a:off x="756212" y="953809"/>
            <a:ext cx="1929926" cy="2668677"/>
          </a:xfrm>
          <a:prstGeom prst="rect">
            <a:avLst/>
          </a:prstGeom>
        </p:spPr>
      </p:pic>
      <p:pic>
        <p:nvPicPr>
          <p:cNvPr id="7" name="图片 6"/>
          <p:cNvPicPr>
            <a:picLocks noChangeAspect="1"/>
          </p:cNvPicPr>
          <p:nvPr/>
        </p:nvPicPr>
        <p:blipFill>
          <a:blip r:embed="rId4"/>
          <a:stretch>
            <a:fillRect/>
          </a:stretch>
        </p:blipFill>
        <p:spPr>
          <a:xfrm>
            <a:off x="3329695" y="936630"/>
            <a:ext cx="1932248" cy="2768815"/>
          </a:xfrm>
          <a:prstGeom prst="rect">
            <a:avLst/>
          </a:prstGeom>
        </p:spPr>
      </p:pic>
      <p:pic>
        <p:nvPicPr>
          <p:cNvPr id="9" name="图片 8"/>
          <p:cNvPicPr>
            <a:picLocks noChangeAspect="1"/>
          </p:cNvPicPr>
          <p:nvPr/>
        </p:nvPicPr>
        <p:blipFill>
          <a:blip r:embed="rId5"/>
          <a:stretch>
            <a:fillRect/>
          </a:stretch>
        </p:blipFill>
        <p:spPr>
          <a:xfrm>
            <a:off x="5903168" y="936630"/>
            <a:ext cx="1932259" cy="277300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x-none" altLang="zh-CN" sz="9000" dirty="0">
                <a:solidFill>
                  <a:schemeClr val="bg1"/>
                </a:solidFill>
              </a:rPr>
              <a:t>７</a:t>
            </a:r>
          </a:p>
        </p:txBody>
      </p:sp>
      <p:sp>
        <p:nvSpPr>
          <p:cNvPr id="7" name="文本框 6"/>
          <p:cNvSpPr txBox="1"/>
          <p:nvPr/>
        </p:nvSpPr>
        <p:spPr>
          <a:xfrm>
            <a:off x="3864114" y="2375151"/>
            <a:ext cx="1415772" cy="572464"/>
          </a:xfrm>
          <a:prstGeom prst="rect">
            <a:avLst/>
          </a:prstGeom>
          <a:noFill/>
        </p:spPr>
        <p:txBody>
          <a:bodyPr wrap="none" rtlCol="0">
            <a:spAutoFit/>
          </a:bodyPr>
          <a:lstStyle/>
          <a:p>
            <a:pPr algn="ctr">
              <a:lnSpc>
                <a:spcPct val="130000"/>
              </a:lnSpc>
            </a:pPr>
            <a:r>
              <a:rPr kumimoji="1" lang="zh-CN" altLang="en-US" sz="2400" dirty="0">
                <a:solidFill>
                  <a:schemeClr val="bg1"/>
                </a:solidFill>
              </a:rPr>
              <a:t>小组分工</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47549" y="1593663"/>
            <a:ext cx="5762505" cy="1600438"/>
          </a:xfrm>
          <a:prstGeom prst="rect">
            <a:avLst/>
          </a:prstGeom>
          <a:noFill/>
        </p:spPr>
        <p:txBody>
          <a:bodyPr wrap="square" rtlCol="0">
            <a:spAutoFit/>
          </a:bodyPr>
          <a:lstStyle/>
          <a:p>
            <a:r>
              <a:rPr lang="zh-CN" altLang="zh-CN" sz="1400" b="1" dirty="0">
                <a:solidFill>
                  <a:schemeClr val="bg1"/>
                </a:solidFill>
              </a:rPr>
              <a:t>莫振尧：产品内容总策划</a:t>
            </a:r>
            <a:r>
              <a:rPr lang="zh-CN" altLang="en-US" sz="1400" dirty="0">
                <a:solidFill>
                  <a:schemeClr val="bg1"/>
                </a:solidFill>
              </a:rPr>
              <a:t>、</a:t>
            </a:r>
            <a:r>
              <a:rPr lang="en-US" altLang="zh-CN" sz="1400" b="1" dirty="0" err="1">
                <a:solidFill>
                  <a:schemeClr val="bg1"/>
                </a:solidFill>
              </a:rPr>
              <a:t>ppt</a:t>
            </a:r>
            <a:r>
              <a:rPr lang="zh-CN" altLang="zh-CN" sz="1400" b="1" dirty="0">
                <a:solidFill>
                  <a:schemeClr val="bg1"/>
                </a:solidFill>
              </a:rPr>
              <a:t>制作</a:t>
            </a:r>
            <a:endParaRPr lang="zh-CN" altLang="zh-CN" sz="1400" dirty="0">
              <a:solidFill>
                <a:schemeClr val="bg1"/>
              </a:solidFill>
            </a:endParaRPr>
          </a:p>
          <a:p>
            <a:endParaRPr lang="en-US" altLang="zh-CN" sz="1400" dirty="0">
              <a:solidFill>
                <a:schemeClr val="bg1"/>
              </a:solidFill>
            </a:endParaRPr>
          </a:p>
          <a:p>
            <a:r>
              <a:rPr lang="zh-CN" altLang="zh-CN" sz="1400" dirty="0">
                <a:solidFill>
                  <a:schemeClr val="bg1"/>
                </a:solidFill>
              </a:rPr>
              <a:t>何灿威：</a:t>
            </a:r>
            <a:r>
              <a:rPr lang="zh-CN" altLang="zh-CN" sz="1400" b="1" dirty="0">
                <a:solidFill>
                  <a:schemeClr val="bg1"/>
                </a:solidFill>
              </a:rPr>
              <a:t>技术解决方案</a:t>
            </a:r>
            <a:r>
              <a:rPr lang="zh-CN" altLang="en-US" sz="1400" dirty="0">
                <a:solidFill>
                  <a:schemeClr val="bg1"/>
                </a:solidFill>
              </a:rPr>
              <a:t>、</a:t>
            </a:r>
            <a:r>
              <a:rPr lang="zh-CN" altLang="zh-CN" sz="1400" b="1" dirty="0">
                <a:solidFill>
                  <a:schemeClr val="bg1"/>
                </a:solidFill>
              </a:rPr>
              <a:t>推广方案</a:t>
            </a:r>
            <a:r>
              <a:rPr lang="zh-CN" altLang="en-US" sz="1400" dirty="0">
                <a:solidFill>
                  <a:schemeClr val="bg1"/>
                </a:solidFill>
              </a:rPr>
              <a:t>、</a:t>
            </a:r>
            <a:r>
              <a:rPr lang="zh-CN" altLang="zh-CN" sz="1400" b="1" dirty="0">
                <a:solidFill>
                  <a:schemeClr val="bg1"/>
                </a:solidFill>
              </a:rPr>
              <a:t>运营规划书</a:t>
            </a:r>
            <a:endParaRPr lang="zh-CN" altLang="zh-CN" sz="1400" dirty="0">
              <a:solidFill>
                <a:schemeClr val="bg1"/>
              </a:solidFill>
            </a:endParaRPr>
          </a:p>
          <a:p>
            <a:r>
              <a:rPr lang="en-US" altLang="zh-CN" sz="1400" dirty="0">
                <a:solidFill>
                  <a:schemeClr val="bg1"/>
                </a:solidFill>
              </a:rPr>
              <a:t> </a:t>
            </a:r>
            <a:endParaRPr lang="zh-CN" altLang="zh-CN" sz="1400" dirty="0">
              <a:solidFill>
                <a:schemeClr val="bg1"/>
              </a:solidFill>
            </a:endParaRPr>
          </a:p>
          <a:p>
            <a:r>
              <a:rPr lang="zh-CN" altLang="zh-CN" sz="1400" b="1" dirty="0">
                <a:solidFill>
                  <a:schemeClr val="bg1"/>
                </a:solidFill>
              </a:rPr>
              <a:t>韩浩晨：项目实施可行性报告</a:t>
            </a:r>
            <a:r>
              <a:rPr lang="zh-CN" altLang="en-US" sz="1400" dirty="0">
                <a:solidFill>
                  <a:schemeClr val="bg1"/>
                </a:solidFill>
              </a:rPr>
              <a:t>、</a:t>
            </a:r>
            <a:r>
              <a:rPr lang="zh-CN" altLang="zh-CN" sz="1400" b="1" dirty="0">
                <a:solidFill>
                  <a:schemeClr val="bg1"/>
                </a:solidFill>
              </a:rPr>
              <a:t>产品定位及目标</a:t>
            </a:r>
            <a:endParaRPr lang="zh-CN" altLang="zh-CN" sz="1400" dirty="0">
              <a:solidFill>
                <a:schemeClr val="bg1"/>
              </a:solidFill>
            </a:endParaRPr>
          </a:p>
          <a:p>
            <a:r>
              <a:rPr lang="en-US" altLang="zh-CN" sz="1400" dirty="0">
                <a:solidFill>
                  <a:schemeClr val="bg1"/>
                </a:solidFill>
              </a:rPr>
              <a:t> </a:t>
            </a:r>
            <a:endParaRPr lang="zh-CN" altLang="zh-CN" sz="1400" dirty="0">
              <a:solidFill>
                <a:schemeClr val="bg1"/>
              </a:solidFill>
            </a:endParaRPr>
          </a:p>
          <a:p>
            <a:r>
              <a:rPr lang="zh-CN" altLang="zh-CN" sz="1400" b="1" dirty="0">
                <a:solidFill>
                  <a:schemeClr val="bg1"/>
                </a:solidFill>
              </a:rPr>
              <a:t>游森榕：</a:t>
            </a:r>
            <a:r>
              <a:rPr lang="en-US" altLang="zh-CN" sz="1400" b="1" dirty="0">
                <a:solidFill>
                  <a:schemeClr val="bg1"/>
                </a:solidFill>
              </a:rPr>
              <a:t>App</a:t>
            </a:r>
            <a:r>
              <a:rPr lang="zh-CN" altLang="zh-CN" sz="1400" b="1" dirty="0">
                <a:solidFill>
                  <a:schemeClr val="bg1"/>
                </a:solidFill>
              </a:rPr>
              <a:t>原型制作</a:t>
            </a:r>
            <a:endParaRPr lang="zh-CN" altLang="zh-CN" sz="1400" dirty="0">
              <a:solidFill>
                <a:schemeClr val="bg1"/>
              </a:solidFill>
            </a:endParaRPr>
          </a:p>
        </p:txBody>
      </p:sp>
      <p:grpSp>
        <p:nvGrpSpPr>
          <p:cNvPr id="4" name="组 61"/>
          <p:cNvGrpSpPr/>
          <p:nvPr/>
        </p:nvGrpSpPr>
        <p:grpSpPr>
          <a:xfrm>
            <a:off x="1636155" y="1617426"/>
            <a:ext cx="241910" cy="241910"/>
            <a:chOff x="4698002" y="1679252"/>
            <a:chExt cx="241910" cy="241910"/>
          </a:xfrm>
        </p:grpSpPr>
        <p:sp>
          <p:nvSpPr>
            <p:cNvPr id="5" name="椭圆 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6" name="组 60"/>
            <p:cNvGrpSpPr/>
            <p:nvPr/>
          </p:nvGrpSpPr>
          <p:grpSpPr>
            <a:xfrm>
              <a:off x="4774151" y="1756188"/>
              <a:ext cx="67207" cy="118600"/>
              <a:chOff x="4874449" y="957803"/>
              <a:chExt cx="339228" cy="598633"/>
            </a:xfrm>
            <a:solidFill>
              <a:srgbClr val="1A1E21"/>
            </a:solidFill>
          </p:grpSpPr>
          <p:sp>
            <p:nvSpPr>
              <p:cNvPr id="7" name="矩形 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9" name="组 62"/>
          <p:cNvGrpSpPr/>
          <p:nvPr/>
        </p:nvGrpSpPr>
        <p:grpSpPr>
          <a:xfrm>
            <a:off x="1631141" y="2006233"/>
            <a:ext cx="241910" cy="241910"/>
            <a:chOff x="4698002" y="1679252"/>
            <a:chExt cx="241910" cy="241910"/>
          </a:xfrm>
        </p:grpSpPr>
        <p:sp>
          <p:nvSpPr>
            <p:cNvPr id="10" name="椭圆 9"/>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1" name="组 64"/>
            <p:cNvGrpSpPr/>
            <p:nvPr/>
          </p:nvGrpSpPr>
          <p:grpSpPr>
            <a:xfrm>
              <a:off x="4774151" y="1756188"/>
              <a:ext cx="67207" cy="118600"/>
              <a:chOff x="4874449" y="957803"/>
              <a:chExt cx="339228" cy="598633"/>
            </a:xfrm>
            <a:solidFill>
              <a:srgbClr val="1A1E21"/>
            </a:solidFill>
          </p:grpSpPr>
          <p:sp>
            <p:nvSpPr>
              <p:cNvPr id="12" name="矩形 11"/>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14" name="组 67"/>
          <p:cNvGrpSpPr/>
          <p:nvPr/>
        </p:nvGrpSpPr>
        <p:grpSpPr>
          <a:xfrm>
            <a:off x="1641722" y="2463635"/>
            <a:ext cx="241910" cy="241910"/>
            <a:chOff x="4698002" y="1679252"/>
            <a:chExt cx="241910" cy="241910"/>
          </a:xfrm>
        </p:grpSpPr>
        <p:sp>
          <p:nvSpPr>
            <p:cNvPr id="15" name="椭圆 1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6" name="组 69"/>
            <p:cNvGrpSpPr/>
            <p:nvPr/>
          </p:nvGrpSpPr>
          <p:grpSpPr>
            <a:xfrm>
              <a:off x="4774151" y="1756188"/>
              <a:ext cx="67207" cy="118600"/>
              <a:chOff x="4874449" y="957803"/>
              <a:chExt cx="339228" cy="598633"/>
            </a:xfrm>
            <a:solidFill>
              <a:srgbClr val="1A1E21"/>
            </a:solidFill>
          </p:grpSpPr>
          <p:sp>
            <p:nvSpPr>
              <p:cNvPr id="17" name="矩形 1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19" name="文本框 18"/>
          <p:cNvSpPr txBox="1"/>
          <p:nvPr/>
        </p:nvSpPr>
        <p:spPr>
          <a:xfrm>
            <a:off x="1668808" y="775161"/>
            <a:ext cx="5639737" cy="400110"/>
          </a:xfrm>
          <a:prstGeom prst="rect">
            <a:avLst/>
          </a:prstGeom>
          <a:noFill/>
        </p:spPr>
        <p:txBody>
          <a:bodyPr wrap="square" rtlCol="0">
            <a:spAutoFit/>
          </a:bodyPr>
          <a:lstStyle/>
          <a:p>
            <a:r>
              <a:rPr lang="zh-CN" altLang="en-US" sz="2000" b="1" dirty="0">
                <a:solidFill>
                  <a:schemeClr val="bg1"/>
                </a:solidFill>
              </a:rPr>
              <a:t>小组分工</a:t>
            </a:r>
            <a:endParaRPr lang="zh-CN" altLang="en-US" sz="2000" dirty="0">
              <a:solidFill>
                <a:schemeClr val="bg1"/>
              </a:solidFill>
            </a:endParaRPr>
          </a:p>
        </p:txBody>
      </p:sp>
      <p:grpSp>
        <p:nvGrpSpPr>
          <p:cNvPr id="20" name="组 67"/>
          <p:cNvGrpSpPr/>
          <p:nvPr/>
        </p:nvGrpSpPr>
        <p:grpSpPr>
          <a:xfrm>
            <a:off x="1633903" y="2921037"/>
            <a:ext cx="241910" cy="241910"/>
            <a:chOff x="4698002" y="1679252"/>
            <a:chExt cx="241910" cy="241910"/>
          </a:xfrm>
        </p:grpSpPr>
        <p:sp>
          <p:nvSpPr>
            <p:cNvPr id="21" name="椭圆 20"/>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22" name="组 69"/>
            <p:cNvGrpSpPr/>
            <p:nvPr/>
          </p:nvGrpSpPr>
          <p:grpSpPr>
            <a:xfrm>
              <a:off x="4774151" y="1756188"/>
              <a:ext cx="67207" cy="118600"/>
              <a:chOff x="4874449" y="957803"/>
              <a:chExt cx="339228" cy="598633"/>
            </a:xfrm>
            <a:solidFill>
              <a:srgbClr val="1A1E21"/>
            </a:solidFill>
          </p:grpSpPr>
          <p:sp>
            <p:nvSpPr>
              <p:cNvPr id="23" name="矩形 22"/>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9144000" cy="5143500"/>
          </a:xfrm>
          <a:prstGeom prst="rect">
            <a:avLst/>
          </a:prstGeom>
          <a:solidFill>
            <a:srgbClr val="1A1E21">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rgbClr val="2CBD94"/>
              </a:solidFill>
            </a:endParaRPr>
          </a:p>
        </p:txBody>
      </p:sp>
      <p:sp>
        <p:nvSpPr>
          <p:cNvPr id="5" name="矩形 4"/>
          <p:cNvSpPr/>
          <p:nvPr/>
        </p:nvSpPr>
        <p:spPr>
          <a:xfrm>
            <a:off x="2286000" y="2080634"/>
            <a:ext cx="4572000" cy="1077218"/>
          </a:xfrm>
          <a:prstGeom prst="rect">
            <a:avLst/>
          </a:prstGeom>
        </p:spPr>
        <p:txBody>
          <a:bodyPr>
            <a:spAutoFit/>
          </a:bodyPr>
          <a:lstStyle/>
          <a:p>
            <a:pPr algn="ctr"/>
            <a:r>
              <a:rPr kumimoji="1" lang="en-US" altLang="zh-CN" sz="3200" dirty="0">
                <a:solidFill>
                  <a:srgbClr val="2CBD94"/>
                </a:solidFill>
              </a:rPr>
              <a:t>THANK </a:t>
            </a:r>
            <a:r>
              <a:rPr kumimoji="1" lang="en-US" altLang="zh-CN" sz="3200" dirty="0">
                <a:solidFill>
                  <a:srgbClr val="FFFFFF"/>
                </a:solidFill>
              </a:rPr>
              <a:t>YOU</a:t>
            </a:r>
          </a:p>
          <a:p>
            <a:pPr algn="ctr"/>
            <a:r>
              <a:rPr kumimoji="1" lang="en-US" altLang="zh-CN" sz="3200" dirty="0">
                <a:solidFill>
                  <a:srgbClr val="FFFFFF"/>
                </a:solidFill>
              </a:rPr>
              <a:t>FOR</a:t>
            </a:r>
            <a:r>
              <a:rPr kumimoji="1" lang="zh-CN" altLang="en-US" sz="3200" dirty="0">
                <a:solidFill>
                  <a:srgbClr val="FFFFFF"/>
                </a:solidFill>
              </a:rPr>
              <a:t> </a:t>
            </a:r>
            <a:r>
              <a:rPr kumimoji="1" lang="en-US" altLang="zh-CN" sz="3200" dirty="0">
                <a:solidFill>
                  <a:srgbClr val="FFFFFF"/>
                </a:solidFill>
              </a:rPr>
              <a:t>WATCHING</a:t>
            </a:r>
          </a:p>
        </p:txBody>
      </p:sp>
      <p:cxnSp>
        <p:nvCxnSpPr>
          <p:cNvPr id="6" name="直线连接符 5"/>
          <p:cNvCxnSpPr/>
          <p:nvPr/>
        </p:nvCxnSpPr>
        <p:spPr>
          <a:xfrm flipH="1">
            <a:off x="1007545" y="2403799"/>
            <a:ext cx="1143984" cy="0"/>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6"/>
          <p:cNvCxnSpPr/>
          <p:nvPr/>
        </p:nvCxnSpPr>
        <p:spPr>
          <a:xfrm flipH="1">
            <a:off x="6953332" y="2409242"/>
            <a:ext cx="1143984" cy="0"/>
          </a:xfrm>
          <a:prstGeom prst="line">
            <a:avLst/>
          </a:prstGeom>
          <a:ln w="635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930094" y="933986"/>
            <a:ext cx="1283812" cy="1283812"/>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kumimoji="1" lang="en-US" altLang="zh-CN" sz="9000" dirty="0">
                <a:solidFill>
                  <a:schemeClr val="bg1"/>
                </a:solidFill>
              </a:rPr>
              <a:t>1</a:t>
            </a:r>
            <a:endParaRPr kumimoji="1" lang="zh-CN" altLang="en-US" sz="9000" dirty="0">
              <a:solidFill>
                <a:schemeClr val="bg1"/>
              </a:solidFill>
            </a:endParaRPr>
          </a:p>
        </p:txBody>
      </p:sp>
      <p:sp>
        <p:nvSpPr>
          <p:cNvPr id="4" name="文本框 3"/>
          <p:cNvSpPr txBox="1"/>
          <p:nvPr/>
        </p:nvSpPr>
        <p:spPr>
          <a:xfrm>
            <a:off x="3693872" y="2375151"/>
            <a:ext cx="1723549" cy="524695"/>
          </a:xfrm>
          <a:prstGeom prst="rect">
            <a:avLst/>
          </a:prstGeom>
          <a:noFill/>
        </p:spPr>
        <p:txBody>
          <a:bodyPr wrap="none" rtlCol="0">
            <a:spAutoFit/>
          </a:bodyPr>
          <a:lstStyle/>
          <a:p>
            <a:pPr lvl="0" algn="ctr">
              <a:lnSpc>
                <a:spcPct val="130000"/>
              </a:lnSpc>
            </a:pPr>
            <a:r>
              <a:rPr lang="zh-CN" altLang="en-US" sz="2400" b="1" dirty="0">
                <a:solidFill>
                  <a:schemeClr val="bg1"/>
                </a:solidFill>
              </a:rPr>
              <a:t>可行性报告</a:t>
            </a:r>
            <a:endParaRPr kumimoji="1" lang="zh-CN" altLang="en-US" sz="2400" dirty="0">
              <a:solidFill>
                <a:schemeClr val="bg1"/>
              </a:solidFill>
            </a:endParaRPr>
          </a:p>
        </p:txBody>
      </p:sp>
      <p:sp>
        <p:nvSpPr>
          <p:cNvPr id="6" name="矩形 5"/>
          <p:cNvSpPr/>
          <p:nvPr/>
        </p:nvSpPr>
        <p:spPr>
          <a:xfrm>
            <a:off x="3169392" y="3057198"/>
            <a:ext cx="2772508" cy="1390111"/>
          </a:xfrm>
          <a:prstGeom prst="rect">
            <a:avLst/>
          </a:prstGeom>
          <a:solidFill>
            <a:srgbClr val="2CBD9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000" b="1" dirty="0">
              <a:solidFill>
                <a:srgbClr val="1A1E21"/>
              </a:solidFill>
            </a:endParaRPr>
          </a:p>
        </p:txBody>
      </p:sp>
      <p:sp>
        <p:nvSpPr>
          <p:cNvPr id="2" name="文本框 1"/>
          <p:cNvSpPr txBox="1"/>
          <p:nvPr/>
        </p:nvSpPr>
        <p:spPr>
          <a:xfrm>
            <a:off x="3190009" y="3158837"/>
            <a:ext cx="2971800" cy="1169551"/>
          </a:xfrm>
          <a:prstGeom prst="rect">
            <a:avLst/>
          </a:prstGeom>
          <a:noFill/>
        </p:spPr>
        <p:txBody>
          <a:bodyPr wrap="square" rtlCol="0">
            <a:spAutoFit/>
          </a:bodyPr>
          <a:lstStyle/>
          <a:p>
            <a:r>
              <a:rPr lang="zh-CN" altLang="en-US" sz="1400" b="1" dirty="0">
                <a:solidFill>
                  <a:schemeClr val="bg1"/>
                </a:solidFill>
              </a:rPr>
              <a:t>分析内容：</a:t>
            </a:r>
            <a:endParaRPr lang="en-US" altLang="zh-CN" sz="1400" b="1" dirty="0">
              <a:solidFill>
                <a:schemeClr val="bg1"/>
              </a:solidFill>
            </a:endParaRPr>
          </a:p>
          <a:p>
            <a:endParaRPr lang="en-US" altLang="zh-CN" sz="1400" b="1" dirty="0">
              <a:solidFill>
                <a:schemeClr val="bg1"/>
              </a:solidFill>
            </a:endParaRPr>
          </a:p>
          <a:p>
            <a:r>
              <a:rPr lang="en-US" altLang="zh-CN" sz="1400" b="1" dirty="0">
                <a:solidFill>
                  <a:schemeClr val="bg1"/>
                </a:solidFill>
              </a:rPr>
              <a:t>1</a:t>
            </a:r>
            <a:r>
              <a:rPr lang="zh-CN" altLang="en-US" sz="1400" b="1" dirty="0">
                <a:solidFill>
                  <a:schemeClr val="bg1"/>
                </a:solidFill>
              </a:rPr>
              <a:t>、行业市场分析</a:t>
            </a:r>
            <a:endParaRPr lang="en-US" altLang="zh-CN" sz="1400" b="1" dirty="0">
              <a:solidFill>
                <a:schemeClr val="bg1"/>
              </a:solidFill>
            </a:endParaRPr>
          </a:p>
          <a:p>
            <a:r>
              <a:rPr lang="en-US" altLang="zh-CN" sz="1400" b="1" dirty="0">
                <a:solidFill>
                  <a:schemeClr val="bg1"/>
                </a:solidFill>
              </a:rPr>
              <a:t>2</a:t>
            </a:r>
            <a:r>
              <a:rPr lang="zh-CN" altLang="en-US" sz="1400" b="1" dirty="0">
                <a:solidFill>
                  <a:schemeClr val="bg1"/>
                </a:solidFill>
              </a:rPr>
              <a:t>、竞争对手或同类产品分析</a:t>
            </a:r>
            <a:endParaRPr lang="en-US" altLang="zh-CN" sz="1400" b="1" dirty="0">
              <a:solidFill>
                <a:schemeClr val="bg1"/>
              </a:solidFill>
            </a:endParaRPr>
          </a:p>
          <a:p>
            <a:r>
              <a:rPr lang="en-US" altLang="zh-CN" sz="1400" b="1" dirty="0">
                <a:solidFill>
                  <a:schemeClr val="bg1"/>
                </a:solidFill>
              </a:rPr>
              <a:t>3</a:t>
            </a:r>
            <a:r>
              <a:rPr lang="zh-CN" altLang="en-US" sz="1400" b="1" dirty="0">
                <a:solidFill>
                  <a:schemeClr val="bg1"/>
                </a:solidFill>
              </a:rPr>
              <a:t>、自身条件分析</a:t>
            </a:r>
            <a:endParaRPr lang="zh-CN" altLang="en-US" sz="14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703151442392070"/>
          <p:cNvPicPr/>
          <p:nvPr/>
        </p:nvPicPr>
        <p:blipFill>
          <a:blip r:embed="rId2"/>
          <a:stretch>
            <a:fillRect/>
          </a:stretch>
        </p:blipFill>
        <p:spPr>
          <a:xfrm>
            <a:off x="971030" y="1346835"/>
            <a:ext cx="5269230" cy="2449830"/>
          </a:xfrm>
          <a:prstGeom prst="rect">
            <a:avLst/>
          </a:prstGeom>
        </p:spPr>
      </p:pic>
      <p:sp>
        <p:nvSpPr>
          <p:cNvPr id="3" name="文本框 2"/>
          <p:cNvSpPr txBox="1"/>
          <p:nvPr/>
        </p:nvSpPr>
        <p:spPr>
          <a:xfrm>
            <a:off x="872639" y="531938"/>
            <a:ext cx="5639737" cy="400110"/>
          </a:xfrm>
          <a:prstGeom prst="rect">
            <a:avLst/>
          </a:prstGeom>
          <a:noFill/>
        </p:spPr>
        <p:txBody>
          <a:bodyPr wrap="square" rtlCol="0">
            <a:spAutoFit/>
          </a:bodyPr>
          <a:lstStyle/>
          <a:p>
            <a:r>
              <a:rPr lang="zh-CN" altLang="en-US" sz="2000" b="1" dirty="0">
                <a:solidFill>
                  <a:schemeClr val="bg1"/>
                </a:solidFill>
              </a:rPr>
              <a:t>行业市场分析</a:t>
            </a:r>
            <a:endParaRPr lang="zh-CN" altLang="en-US" sz="2000" dirty="0">
              <a:solidFill>
                <a:schemeClr val="bg1"/>
              </a:solidFill>
            </a:endParaRPr>
          </a:p>
        </p:txBody>
      </p:sp>
      <p:sp>
        <p:nvSpPr>
          <p:cNvPr id="4" name="文本框 3"/>
          <p:cNvSpPr txBox="1"/>
          <p:nvPr/>
        </p:nvSpPr>
        <p:spPr>
          <a:xfrm>
            <a:off x="872639" y="3838229"/>
            <a:ext cx="7081925" cy="1384995"/>
          </a:xfrm>
          <a:prstGeom prst="rect">
            <a:avLst/>
          </a:prstGeom>
          <a:noFill/>
        </p:spPr>
        <p:txBody>
          <a:bodyPr wrap="square" rtlCol="0">
            <a:spAutoFit/>
          </a:bodyPr>
          <a:lstStyle/>
          <a:p>
            <a:r>
              <a:rPr lang="zh-CN" altLang="zh-CN" sz="1400" dirty="0">
                <a:solidFill>
                  <a:schemeClr val="bg1"/>
                </a:solidFill>
              </a:rPr>
              <a:t>移动社交用户日均使用时长分布方面，使用</a:t>
            </a:r>
            <a:r>
              <a:rPr lang="en-US" altLang="zh-CN" sz="1400" dirty="0">
                <a:solidFill>
                  <a:schemeClr val="bg1"/>
                </a:solidFill>
              </a:rPr>
              <a:t>30</a:t>
            </a:r>
            <a:r>
              <a:rPr lang="zh-CN" altLang="zh-CN" sz="1400" dirty="0">
                <a:solidFill>
                  <a:schemeClr val="bg1"/>
                </a:solidFill>
              </a:rPr>
              <a:t>分钟</a:t>
            </a:r>
            <a:r>
              <a:rPr lang="en-US" altLang="zh-CN" sz="1400" dirty="0">
                <a:solidFill>
                  <a:schemeClr val="bg1"/>
                </a:solidFill>
              </a:rPr>
              <a:t>-2</a:t>
            </a:r>
            <a:r>
              <a:rPr lang="zh-CN" altLang="zh-CN" sz="1400" dirty="0">
                <a:solidFill>
                  <a:schemeClr val="bg1"/>
                </a:solidFill>
              </a:rPr>
              <a:t>小时的用户占</a:t>
            </a:r>
            <a:r>
              <a:rPr lang="en-US" altLang="zh-CN" sz="1400" dirty="0">
                <a:solidFill>
                  <a:schemeClr val="bg1"/>
                </a:solidFill>
              </a:rPr>
              <a:t>48.6%</a:t>
            </a:r>
            <a:r>
              <a:rPr lang="zh-CN" altLang="zh-CN" sz="1400" dirty="0">
                <a:solidFill>
                  <a:schemeClr val="bg1"/>
                </a:solidFill>
              </a:rPr>
              <a:t>，</a:t>
            </a:r>
            <a:r>
              <a:rPr lang="en-US" altLang="zh-CN" sz="1400" dirty="0">
                <a:solidFill>
                  <a:schemeClr val="bg1"/>
                </a:solidFill>
              </a:rPr>
              <a:t>2</a:t>
            </a:r>
            <a:r>
              <a:rPr lang="zh-CN" altLang="zh-CN" sz="1400" dirty="0">
                <a:solidFill>
                  <a:schemeClr val="bg1"/>
                </a:solidFill>
              </a:rPr>
              <a:t>小时</a:t>
            </a:r>
            <a:r>
              <a:rPr lang="en-US" altLang="zh-CN" sz="1400" dirty="0">
                <a:solidFill>
                  <a:schemeClr val="bg1"/>
                </a:solidFill>
              </a:rPr>
              <a:t>-4</a:t>
            </a:r>
            <a:r>
              <a:rPr lang="zh-CN" altLang="zh-CN" sz="1400" dirty="0">
                <a:solidFill>
                  <a:schemeClr val="bg1"/>
                </a:solidFill>
              </a:rPr>
              <a:t>小时的用户占</a:t>
            </a:r>
            <a:r>
              <a:rPr lang="en-US" altLang="zh-CN" sz="1400" dirty="0">
                <a:solidFill>
                  <a:schemeClr val="bg1"/>
                </a:solidFill>
              </a:rPr>
              <a:t>26.2%</a:t>
            </a:r>
            <a:r>
              <a:rPr lang="zh-CN" altLang="zh-CN" sz="1400" dirty="0">
                <a:solidFill>
                  <a:schemeClr val="bg1"/>
                </a:solidFill>
              </a:rPr>
              <a:t>，还有</a:t>
            </a:r>
            <a:r>
              <a:rPr lang="en-US" altLang="zh-CN" sz="1400" dirty="0">
                <a:solidFill>
                  <a:schemeClr val="bg1"/>
                </a:solidFill>
              </a:rPr>
              <a:t>15%</a:t>
            </a:r>
            <a:r>
              <a:rPr lang="zh-CN" altLang="zh-CN" sz="1400" dirty="0">
                <a:solidFill>
                  <a:schemeClr val="bg1"/>
                </a:solidFill>
              </a:rPr>
              <a:t>的用户使用时长竟达到</a:t>
            </a:r>
            <a:r>
              <a:rPr lang="en-US" altLang="zh-CN" sz="1400" dirty="0">
                <a:solidFill>
                  <a:schemeClr val="bg1"/>
                </a:solidFill>
              </a:rPr>
              <a:t>4</a:t>
            </a:r>
            <a:r>
              <a:rPr lang="zh-CN" altLang="zh-CN" sz="1400" dirty="0">
                <a:solidFill>
                  <a:schemeClr val="bg1"/>
                </a:solidFill>
              </a:rPr>
              <a:t>小时以上。互联网普及带来的趋势是人们越来越多的在线上进行日常沟通与交流。移动社交应用在不断的发展中也带来多维度的服务，成为人们日常生活、工作中的重要工具。移动社交逐渐占据人们更多的时间，用户对其也表现出较高的依赖性。更加佐证了移动社交类</a:t>
            </a:r>
            <a:r>
              <a:rPr lang="en-US" altLang="zh-CN" sz="1400" dirty="0">
                <a:solidFill>
                  <a:schemeClr val="bg1"/>
                </a:solidFill>
              </a:rPr>
              <a:t>APP</a:t>
            </a:r>
            <a:r>
              <a:rPr lang="zh-CN" altLang="zh-CN" sz="1400" dirty="0">
                <a:solidFill>
                  <a:schemeClr val="bg1"/>
                </a:solidFill>
              </a:rPr>
              <a:t>广阔的市场需求。</a:t>
            </a:r>
          </a:p>
          <a:p>
            <a:endParaRPr lang="zh-CN" altLang="en-US" sz="1400" dirty="0">
              <a:solidFill>
                <a:schemeClr val="bg1"/>
              </a:solidFill>
            </a:endParaRPr>
          </a:p>
        </p:txBody>
      </p:sp>
    </p:spTree>
    <p:extLst>
      <p:ext uri="{BB962C8B-B14F-4D97-AF65-F5344CB8AC3E}">
        <p14:creationId xmlns:p14="http://schemas.microsoft.com/office/powerpoint/2010/main" val="171678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2639" y="531938"/>
            <a:ext cx="5639737" cy="400110"/>
          </a:xfrm>
          <a:prstGeom prst="rect">
            <a:avLst/>
          </a:prstGeom>
          <a:noFill/>
        </p:spPr>
        <p:txBody>
          <a:bodyPr wrap="square" rtlCol="0">
            <a:spAutoFit/>
          </a:bodyPr>
          <a:lstStyle/>
          <a:p>
            <a:r>
              <a:rPr lang="zh-CN" altLang="en-US" sz="2000" b="1" dirty="0">
                <a:solidFill>
                  <a:schemeClr val="bg1"/>
                </a:solidFill>
              </a:rPr>
              <a:t>行业市场分析</a:t>
            </a:r>
            <a:endParaRPr lang="zh-CN" altLang="en-US" sz="2000" dirty="0">
              <a:solidFill>
                <a:schemeClr val="bg1"/>
              </a:solidFill>
            </a:endParaRPr>
          </a:p>
        </p:txBody>
      </p:sp>
      <p:pic>
        <p:nvPicPr>
          <p:cNvPr id="3" name="图片 2" descr="201703151442391189"/>
          <p:cNvPicPr/>
          <p:nvPr/>
        </p:nvPicPr>
        <p:blipFill>
          <a:blip r:embed="rId2"/>
          <a:stretch>
            <a:fillRect/>
          </a:stretch>
        </p:blipFill>
        <p:spPr>
          <a:xfrm>
            <a:off x="950249" y="1163551"/>
            <a:ext cx="5269230" cy="2608580"/>
          </a:xfrm>
          <a:prstGeom prst="rect">
            <a:avLst/>
          </a:prstGeom>
        </p:spPr>
      </p:pic>
      <p:sp>
        <p:nvSpPr>
          <p:cNvPr id="4" name="文本框 3"/>
          <p:cNvSpPr txBox="1"/>
          <p:nvPr/>
        </p:nvSpPr>
        <p:spPr>
          <a:xfrm>
            <a:off x="950249" y="4031673"/>
            <a:ext cx="5710324" cy="1169551"/>
          </a:xfrm>
          <a:prstGeom prst="rect">
            <a:avLst/>
          </a:prstGeom>
          <a:noFill/>
        </p:spPr>
        <p:txBody>
          <a:bodyPr wrap="square" rtlCol="0">
            <a:spAutoFit/>
          </a:bodyPr>
          <a:lstStyle/>
          <a:p>
            <a:r>
              <a:rPr lang="zh-CN" altLang="zh-CN" sz="1400" dirty="0">
                <a:solidFill>
                  <a:schemeClr val="bg1"/>
                </a:solidFill>
              </a:rPr>
              <a:t>从热门社交类</a:t>
            </a:r>
            <a:r>
              <a:rPr lang="en-US" altLang="zh-CN" sz="1400" dirty="0">
                <a:solidFill>
                  <a:schemeClr val="bg1"/>
                </a:solidFill>
              </a:rPr>
              <a:t>APP</a:t>
            </a:r>
            <a:r>
              <a:rPr lang="zh-CN" altLang="zh-CN" sz="1400" dirty="0">
                <a:solidFill>
                  <a:schemeClr val="bg1"/>
                </a:solidFill>
              </a:rPr>
              <a:t>的下载量来看，面向熟人交流为主的</a:t>
            </a:r>
            <a:r>
              <a:rPr lang="en-US" altLang="zh-CN" sz="1400" dirty="0">
                <a:solidFill>
                  <a:schemeClr val="bg1"/>
                </a:solidFill>
              </a:rPr>
              <a:t>QQ</a:t>
            </a:r>
            <a:r>
              <a:rPr lang="zh-CN" altLang="zh-CN" sz="1400" dirty="0">
                <a:solidFill>
                  <a:schemeClr val="bg1"/>
                </a:solidFill>
              </a:rPr>
              <a:t>与微信几乎已经垄断了市场。而陌陌、贴吧等主要面向陌生人社交的产品下载量远远低于熟人交流为主的</a:t>
            </a:r>
            <a:r>
              <a:rPr lang="en-US" altLang="zh-CN" sz="1400" dirty="0">
                <a:solidFill>
                  <a:schemeClr val="bg1"/>
                </a:solidFill>
              </a:rPr>
              <a:t>QQ</a:t>
            </a:r>
            <a:r>
              <a:rPr lang="zh-CN" altLang="zh-CN" sz="1400" dirty="0">
                <a:solidFill>
                  <a:schemeClr val="bg1"/>
                </a:solidFill>
              </a:rPr>
              <a:t>与微信。陌生人社交的市场具有相当广阔的挖掘空间。</a:t>
            </a:r>
          </a:p>
          <a:p>
            <a:endParaRPr lang="zh-CN" altLang="en-US" sz="1400" dirty="0">
              <a:solidFill>
                <a:schemeClr val="bg1"/>
              </a:solidFill>
            </a:endParaRPr>
          </a:p>
        </p:txBody>
      </p:sp>
    </p:spTree>
    <p:extLst>
      <p:ext uri="{BB962C8B-B14F-4D97-AF65-F5344CB8AC3E}">
        <p14:creationId xmlns:p14="http://schemas.microsoft.com/office/powerpoint/2010/main" val="33520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72639" y="531938"/>
            <a:ext cx="5639737" cy="400110"/>
          </a:xfrm>
          <a:prstGeom prst="rect">
            <a:avLst/>
          </a:prstGeom>
          <a:noFill/>
        </p:spPr>
        <p:txBody>
          <a:bodyPr wrap="square" rtlCol="0">
            <a:spAutoFit/>
          </a:bodyPr>
          <a:lstStyle/>
          <a:p>
            <a:r>
              <a:rPr lang="zh-CN" altLang="en-US" sz="2000" b="1" dirty="0">
                <a:solidFill>
                  <a:schemeClr val="bg1"/>
                </a:solidFill>
              </a:rPr>
              <a:t>行业市场分析</a:t>
            </a:r>
            <a:endParaRPr lang="zh-CN" altLang="en-US" sz="2000" dirty="0">
              <a:solidFill>
                <a:schemeClr val="bg1"/>
              </a:solidFill>
            </a:endParaRPr>
          </a:p>
        </p:txBody>
      </p:sp>
      <p:sp>
        <p:nvSpPr>
          <p:cNvPr id="3" name="文本框 2"/>
          <p:cNvSpPr txBox="1"/>
          <p:nvPr/>
        </p:nvSpPr>
        <p:spPr>
          <a:xfrm>
            <a:off x="872639" y="1641764"/>
            <a:ext cx="7232073" cy="1877437"/>
          </a:xfrm>
          <a:prstGeom prst="rect">
            <a:avLst/>
          </a:prstGeom>
          <a:noFill/>
        </p:spPr>
        <p:txBody>
          <a:bodyPr wrap="square" rtlCol="0">
            <a:spAutoFit/>
          </a:bodyPr>
          <a:lstStyle/>
          <a:p>
            <a:r>
              <a:rPr lang="zh-CN" altLang="zh-CN" sz="1400" dirty="0">
                <a:solidFill>
                  <a:schemeClr val="bg1"/>
                </a:solidFill>
              </a:rPr>
              <a:t>在线社交是互联网时代的产物，已成为互联网用户的基础需求之一。移动互联网自</a:t>
            </a:r>
            <a:r>
              <a:rPr lang="en-US" altLang="zh-CN" sz="1400" dirty="0">
                <a:solidFill>
                  <a:schemeClr val="bg1"/>
                </a:solidFill>
              </a:rPr>
              <a:t>2003</a:t>
            </a:r>
            <a:r>
              <a:rPr lang="zh-CN" altLang="zh-CN" sz="1400" dirty="0">
                <a:solidFill>
                  <a:schemeClr val="bg1"/>
                </a:solidFill>
              </a:rPr>
              <a:t>年起快速发展，促使在线社交逐渐从</a:t>
            </a:r>
            <a:r>
              <a:rPr lang="en-US" altLang="zh-CN" sz="1400" dirty="0">
                <a:solidFill>
                  <a:schemeClr val="bg1"/>
                </a:solidFill>
              </a:rPr>
              <a:t>PC</a:t>
            </a:r>
            <a:r>
              <a:rPr lang="zh-CN" altLang="zh-CN" sz="1400" dirty="0">
                <a:solidFill>
                  <a:schemeClr val="bg1"/>
                </a:solidFill>
              </a:rPr>
              <a:t>端转移至移动端</a:t>
            </a:r>
            <a:r>
              <a:rPr lang="zh-CN" altLang="zh-CN" sz="1400" dirty="0" smtClean="0">
                <a:solidFill>
                  <a:schemeClr val="bg1"/>
                </a:solidFill>
              </a:rPr>
              <a:t>。</a:t>
            </a:r>
            <a:endParaRPr lang="en-US" altLang="zh-CN" sz="1400" dirty="0" smtClean="0">
              <a:solidFill>
                <a:schemeClr val="bg1"/>
              </a:solidFill>
            </a:endParaRPr>
          </a:p>
          <a:p>
            <a:endParaRPr lang="en-US" altLang="zh-CN" sz="1400" dirty="0" smtClean="0">
              <a:solidFill>
                <a:schemeClr val="bg1"/>
              </a:solidFill>
            </a:endParaRPr>
          </a:p>
          <a:p>
            <a:r>
              <a:rPr lang="zh-CN" altLang="zh-CN" sz="1400" dirty="0" smtClean="0">
                <a:solidFill>
                  <a:schemeClr val="bg1"/>
                </a:solidFill>
              </a:rPr>
              <a:t>移动</a:t>
            </a:r>
            <a:r>
              <a:rPr lang="zh-CN" altLang="zh-CN" sz="1400" dirty="0">
                <a:solidFill>
                  <a:schemeClr val="bg1"/>
                </a:solidFill>
              </a:rPr>
              <a:t>社交最初以熟人社交为主，以维系熟人关系、共享资源信息的形式存在</a:t>
            </a:r>
            <a:r>
              <a:rPr lang="zh-CN" altLang="zh-CN" sz="1400" dirty="0" smtClean="0">
                <a:solidFill>
                  <a:schemeClr val="bg1"/>
                </a:solidFill>
              </a:rPr>
              <a:t>。</a:t>
            </a:r>
            <a:endParaRPr lang="en-US" altLang="zh-CN" sz="1400" dirty="0" smtClean="0">
              <a:solidFill>
                <a:schemeClr val="bg1"/>
              </a:solidFill>
            </a:endParaRPr>
          </a:p>
          <a:p>
            <a:endParaRPr lang="en-US" altLang="zh-CN" sz="1400" dirty="0">
              <a:solidFill>
                <a:schemeClr val="bg1"/>
              </a:solidFill>
            </a:endParaRPr>
          </a:p>
          <a:p>
            <a:r>
              <a:rPr lang="zh-CN" altLang="zh-CN" sz="1400" dirty="0" smtClean="0">
                <a:solidFill>
                  <a:schemeClr val="bg1"/>
                </a:solidFill>
              </a:rPr>
              <a:t>随着</a:t>
            </a:r>
            <a:r>
              <a:rPr lang="zh-CN" altLang="zh-CN" sz="1400" dirty="0">
                <a:solidFill>
                  <a:schemeClr val="bg1"/>
                </a:solidFill>
              </a:rPr>
              <a:t>人们交友需求的延伸，移动社交开始向陌生人社交、兴趣社交等垂直方向发展，形式丰富多样。</a:t>
            </a:r>
          </a:p>
          <a:p>
            <a:endParaRPr lang="zh-CN" altLang="en-US" dirty="0"/>
          </a:p>
        </p:txBody>
      </p:sp>
      <p:grpSp>
        <p:nvGrpSpPr>
          <p:cNvPr id="21" name="组 61"/>
          <p:cNvGrpSpPr/>
          <p:nvPr/>
        </p:nvGrpSpPr>
        <p:grpSpPr>
          <a:xfrm>
            <a:off x="577138" y="1674858"/>
            <a:ext cx="241910" cy="241910"/>
            <a:chOff x="4698002" y="1679252"/>
            <a:chExt cx="241910" cy="241910"/>
          </a:xfrm>
        </p:grpSpPr>
        <p:sp>
          <p:nvSpPr>
            <p:cNvPr id="22" name="椭圆 21"/>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23" name="组 60"/>
            <p:cNvGrpSpPr/>
            <p:nvPr/>
          </p:nvGrpSpPr>
          <p:grpSpPr>
            <a:xfrm>
              <a:off x="4774151" y="1756188"/>
              <a:ext cx="67207" cy="118600"/>
              <a:chOff x="4874449" y="957803"/>
              <a:chExt cx="339228" cy="598633"/>
            </a:xfrm>
            <a:solidFill>
              <a:srgbClr val="1A1E21"/>
            </a:solidFill>
          </p:grpSpPr>
          <p:sp>
            <p:nvSpPr>
              <p:cNvPr id="24" name="矩形 23"/>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25" name="矩形 24"/>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grpSp>
        <p:nvGrpSpPr>
          <p:cNvPr id="26" name="组 62"/>
          <p:cNvGrpSpPr/>
          <p:nvPr/>
        </p:nvGrpSpPr>
        <p:grpSpPr>
          <a:xfrm>
            <a:off x="577138" y="2275586"/>
            <a:ext cx="241910" cy="241910"/>
            <a:chOff x="4698002" y="1679252"/>
            <a:chExt cx="241910" cy="241910"/>
          </a:xfrm>
        </p:grpSpPr>
        <p:sp>
          <p:nvSpPr>
            <p:cNvPr id="27" name="椭圆 26"/>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28" name="组 64"/>
            <p:cNvGrpSpPr/>
            <p:nvPr/>
          </p:nvGrpSpPr>
          <p:grpSpPr>
            <a:xfrm>
              <a:off x="4774151" y="1756188"/>
              <a:ext cx="67207" cy="118600"/>
              <a:chOff x="4874449" y="957803"/>
              <a:chExt cx="339228" cy="598633"/>
            </a:xfrm>
            <a:solidFill>
              <a:srgbClr val="1A1E21"/>
            </a:solidFill>
          </p:grpSpPr>
          <p:sp>
            <p:nvSpPr>
              <p:cNvPr id="29" name="矩形 28"/>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30" name="矩形 29"/>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grpSp>
        <p:nvGrpSpPr>
          <p:cNvPr id="31" name="组 67"/>
          <p:cNvGrpSpPr/>
          <p:nvPr/>
        </p:nvGrpSpPr>
        <p:grpSpPr>
          <a:xfrm>
            <a:off x="577138" y="2760376"/>
            <a:ext cx="241910" cy="241910"/>
            <a:chOff x="4698002" y="1679252"/>
            <a:chExt cx="241910" cy="241910"/>
          </a:xfrm>
        </p:grpSpPr>
        <p:sp>
          <p:nvSpPr>
            <p:cNvPr id="32" name="椭圆 31"/>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33" name="组 69"/>
            <p:cNvGrpSpPr/>
            <p:nvPr/>
          </p:nvGrpSpPr>
          <p:grpSpPr>
            <a:xfrm>
              <a:off x="4774151" y="1756188"/>
              <a:ext cx="67207" cy="118600"/>
              <a:chOff x="4874449" y="957803"/>
              <a:chExt cx="339228" cy="598633"/>
            </a:xfrm>
            <a:solidFill>
              <a:srgbClr val="1A1E21"/>
            </a:solidFill>
          </p:grpSpPr>
          <p:sp>
            <p:nvSpPr>
              <p:cNvPr id="34" name="矩形 33"/>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35" name="矩形 34"/>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8527" y="1408214"/>
            <a:ext cx="6329000" cy="2677656"/>
          </a:xfrm>
          <a:prstGeom prst="rect">
            <a:avLst/>
          </a:prstGeom>
          <a:noFill/>
        </p:spPr>
        <p:txBody>
          <a:bodyPr wrap="square" rtlCol="0">
            <a:spAutoFit/>
          </a:bodyPr>
          <a:lstStyle/>
          <a:p>
            <a:r>
              <a:rPr lang="zh-CN" altLang="zh-CN" sz="1400" dirty="0">
                <a:solidFill>
                  <a:schemeClr val="bg1"/>
                </a:solidFill>
              </a:rPr>
              <a:t>目前市场上主流的聊天交友软件</a:t>
            </a:r>
            <a:r>
              <a:rPr lang="zh-CN" altLang="zh-CN" sz="1400" dirty="0" smtClean="0">
                <a:solidFill>
                  <a:schemeClr val="bg1"/>
                </a:solidFill>
              </a:rPr>
              <a:t>有</a:t>
            </a:r>
            <a:r>
              <a:rPr lang="en-US" altLang="zh-CN" sz="1400" dirty="0" smtClean="0">
                <a:solidFill>
                  <a:schemeClr val="bg1"/>
                </a:solidFill>
              </a:rPr>
              <a:t>QQ</a:t>
            </a:r>
            <a:r>
              <a:rPr lang="zh-CN" altLang="zh-CN" sz="1400" dirty="0">
                <a:solidFill>
                  <a:schemeClr val="bg1"/>
                </a:solidFill>
              </a:rPr>
              <a:t>、微信、陌陌等</a:t>
            </a:r>
          </a:p>
          <a:p>
            <a:r>
              <a:rPr lang="zh-CN" altLang="zh-CN" sz="1400" dirty="0">
                <a:solidFill>
                  <a:schemeClr val="bg1"/>
                </a:solidFill>
              </a:rPr>
              <a:t>对于</a:t>
            </a:r>
            <a:r>
              <a:rPr lang="en-US" altLang="zh-CN" sz="1400" dirty="0">
                <a:solidFill>
                  <a:schemeClr val="bg1"/>
                </a:solidFill>
              </a:rPr>
              <a:t>QQ</a:t>
            </a:r>
            <a:r>
              <a:rPr lang="zh-CN" altLang="zh-CN" sz="1400" dirty="0">
                <a:solidFill>
                  <a:schemeClr val="bg1"/>
                </a:solidFill>
              </a:rPr>
              <a:t>、微信而言，随着互联网业务的不断发展，两者更趋于多元化与生活化，更加趋向于一种基本的沟通与交流工具，趋向于熟人之间的社交，陌生人社交方面逐渐弱化。</a:t>
            </a:r>
          </a:p>
          <a:p>
            <a:r>
              <a:rPr lang="en-US" altLang="zh-CN" sz="1400" dirty="0">
                <a:solidFill>
                  <a:schemeClr val="bg1"/>
                </a:solidFill>
              </a:rPr>
              <a:t>  </a:t>
            </a:r>
            <a:endParaRPr lang="zh-CN" altLang="zh-CN" sz="1400" dirty="0">
              <a:solidFill>
                <a:schemeClr val="bg1"/>
              </a:solidFill>
            </a:endParaRPr>
          </a:p>
          <a:p>
            <a:r>
              <a:rPr lang="zh-CN" altLang="zh-CN" sz="1400" dirty="0">
                <a:solidFill>
                  <a:schemeClr val="bg1"/>
                </a:solidFill>
              </a:rPr>
              <a:t>“陌陌”主要偏向快速交友，在这一平台中，你可以看到许多用户用清晰的照片作为头像，或是发自己</a:t>
            </a:r>
            <a:r>
              <a:rPr lang="zh-CN" altLang="zh-CN" sz="1400" dirty="0" smtClean="0">
                <a:solidFill>
                  <a:schemeClr val="bg1"/>
                </a:solidFill>
              </a:rPr>
              <a:t>的一些</a:t>
            </a:r>
            <a:r>
              <a:rPr lang="zh-CN" altLang="zh-CN" sz="1400" dirty="0">
                <a:solidFill>
                  <a:schemeClr val="bg1"/>
                </a:solidFill>
              </a:rPr>
              <a:t>生活照分享，吸引其他人。</a:t>
            </a:r>
          </a:p>
          <a:p>
            <a:r>
              <a:rPr lang="en-US" altLang="zh-CN" sz="1400" dirty="0">
                <a:solidFill>
                  <a:schemeClr val="bg1"/>
                </a:solidFill>
              </a:rPr>
              <a:t> </a:t>
            </a:r>
            <a:endParaRPr lang="zh-CN" altLang="zh-CN" sz="1400" dirty="0">
              <a:solidFill>
                <a:schemeClr val="bg1"/>
              </a:solidFill>
            </a:endParaRPr>
          </a:p>
          <a:p>
            <a:r>
              <a:rPr lang="zh-CN" altLang="zh-CN" sz="1400" dirty="0">
                <a:solidFill>
                  <a:schemeClr val="bg1"/>
                </a:solidFill>
              </a:rPr>
              <a:t>当你找到感兴趣的人的时候，可以直接发起较为自由的对话，甚至视频聊天或是线下约见。这样直接</a:t>
            </a:r>
            <a:r>
              <a:rPr lang="zh-CN" altLang="zh-CN" sz="1400" dirty="0" smtClean="0">
                <a:solidFill>
                  <a:schemeClr val="bg1"/>
                </a:solidFill>
              </a:rPr>
              <a:t>快速的</a:t>
            </a:r>
            <a:r>
              <a:rPr lang="zh-CN" altLang="zh-CN" sz="1400" dirty="0">
                <a:solidFill>
                  <a:schemeClr val="bg1"/>
                </a:solidFill>
              </a:rPr>
              <a:t>方式，可能会使一些用户受到虚假信息的欺骗，给交友带来些许不安全。</a:t>
            </a:r>
          </a:p>
          <a:p>
            <a:endParaRPr lang="zh-CN" altLang="zh-CN" sz="1400" dirty="0">
              <a:solidFill>
                <a:schemeClr val="bg1"/>
              </a:solidFill>
            </a:endParaRPr>
          </a:p>
        </p:txBody>
      </p:sp>
      <p:sp>
        <p:nvSpPr>
          <p:cNvPr id="18" name="文本框 17"/>
          <p:cNvSpPr txBox="1"/>
          <p:nvPr/>
        </p:nvSpPr>
        <p:spPr>
          <a:xfrm>
            <a:off x="853062" y="455948"/>
            <a:ext cx="5639737" cy="400110"/>
          </a:xfrm>
          <a:prstGeom prst="rect">
            <a:avLst/>
          </a:prstGeom>
          <a:noFill/>
        </p:spPr>
        <p:txBody>
          <a:bodyPr wrap="square" rtlCol="0">
            <a:spAutoFit/>
          </a:bodyPr>
          <a:lstStyle/>
          <a:p>
            <a:r>
              <a:rPr lang="zh-CN" altLang="en-US" sz="2000" b="1" dirty="0">
                <a:solidFill>
                  <a:schemeClr val="bg1"/>
                </a:solidFill>
              </a:rPr>
              <a:t>竞争对手或同类产品分析</a:t>
            </a:r>
            <a:endParaRPr lang="en-US" altLang="zh-CN" sz="2000" b="1" dirty="0">
              <a:solidFill>
                <a:schemeClr val="bg1"/>
              </a:solidFill>
            </a:endParaRPr>
          </a:p>
        </p:txBody>
      </p:sp>
      <p:grpSp>
        <p:nvGrpSpPr>
          <p:cNvPr id="19" name="组 61"/>
          <p:cNvGrpSpPr/>
          <p:nvPr/>
        </p:nvGrpSpPr>
        <p:grpSpPr>
          <a:xfrm>
            <a:off x="798998" y="1519768"/>
            <a:ext cx="241910" cy="241910"/>
            <a:chOff x="4698002" y="1679252"/>
            <a:chExt cx="241910" cy="241910"/>
          </a:xfrm>
        </p:grpSpPr>
        <p:sp>
          <p:nvSpPr>
            <p:cNvPr id="20" name="椭圆 19"/>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21" name="组 60"/>
            <p:cNvGrpSpPr/>
            <p:nvPr/>
          </p:nvGrpSpPr>
          <p:grpSpPr>
            <a:xfrm>
              <a:off x="4774151" y="1756188"/>
              <a:ext cx="67207" cy="118600"/>
              <a:chOff x="4874449" y="957803"/>
              <a:chExt cx="339228" cy="598633"/>
            </a:xfrm>
            <a:solidFill>
              <a:srgbClr val="1A1E21"/>
            </a:solidFill>
          </p:grpSpPr>
          <p:sp>
            <p:nvSpPr>
              <p:cNvPr id="22" name="矩形 21"/>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23" name="矩形 22"/>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grpSp>
        <p:nvGrpSpPr>
          <p:cNvPr id="24" name="组 62"/>
          <p:cNvGrpSpPr/>
          <p:nvPr/>
        </p:nvGrpSpPr>
        <p:grpSpPr>
          <a:xfrm>
            <a:off x="798998" y="2479572"/>
            <a:ext cx="241910" cy="241910"/>
            <a:chOff x="4698002" y="1679252"/>
            <a:chExt cx="241910" cy="241910"/>
          </a:xfrm>
        </p:grpSpPr>
        <p:sp>
          <p:nvSpPr>
            <p:cNvPr id="25" name="椭圆 2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26" name="组 64"/>
            <p:cNvGrpSpPr/>
            <p:nvPr/>
          </p:nvGrpSpPr>
          <p:grpSpPr>
            <a:xfrm>
              <a:off x="4774151" y="1756188"/>
              <a:ext cx="67207" cy="118600"/>
              <a:chOff x="4874449" y="957803"/>
              <a:chExt cx="339228" cy="598633"/>
            </a:xfrm>
            <a:solidFill>
              <a:srgbClr val="1A1E21"/>
            </a:solidFill>
          </p:grpSpPr>
          <p:sp>
            <p:nvSpPr>
              <p:cNvPr id="27" name="矩形 2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28" name="矩形 2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grpSp>
        <p:nvGrpSpPr>
          <p:cNvPr id="29" name="组 67"/>
          <p:cNvGrpSpPr/>
          <p:nvPr/>
        </p:nvGrpSpPr>
        <p:grpSpPr>
          <a:xfrm>
            <a:off x="803401" y="3079113"/>
            <a:ext cx="241910" cy="241910"/>
            <a:chOff x="4698002" y="1679252"/>
            <a:chExt cx="241910" cy="241910"/>
          </a:xfrm>
        </p:grpSpPr>
        <p:sp>
          <p:nvSpPr>
            <p:cNvPr id="30" name="椭圆 29"/>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dirty="0"/>
            </a:p>
          </p:txBody>
        </p:sp>
        <p:grpSp>
          <p:nvGrpSpPr>
            <p:cNvPr id="31" name="组 69"/>
            <p:cNvGrpSpPr/>
            <p:nvPr/>
          </p:nvGrpSpPr>
          <p:grpSpPr>
            <a:xfrm>
              <a:off x="4774151" y="1756188"/>
              <a:ext cx="67207" cy="118600"/>
              <a:chOff x="4874449" y="957803"/>
              <a:chExt cx="339228" cy="598633"/>
            </a:xfrm>
            <a:solidFill>
              <a:srgbClr val="1A1E21"/>
            </a:solidFill>
          </p:grpSpPr>
          <p:sp>
            <p:nvSpPr>
              <p:cNvPr id="32" name="矩形 31"/>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sp>
            <p:nvSpPr>
              <p:cNvPr id="33" name="矩形 32"/>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kumimoji="1" lang="zh-CN" altLang="en-US"/>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creenshot_2017-10-22-12-47-37"/>
          <p:cNvPicPr/>
          <p:nvPr/>
        </p:nvPicPr>
        <p:blipFill>
          <a:blip r:embed="rId2"/>
          <a:stretch>
            <a:fillRect/>
          </a:stretch>
        </p:blipFill>
        <p:spPr>
          <a:xfrm>
            <a:off x="293658" y="727365"/>
            <a:ext cx="1670225" cy="3179617"/>
          </a:xfrm>
          <a:prstGeom prst="rect">
            <a:avLst/>
          </a:prstGeom>
        </p:spPr>
      </p:pic>
      <p:pic>
        <p:nvPicPr>
          <p:cNvPr id="3" name="图片 2" descr="Screenshot_2017-10-22-12-48-35"/>
          <p:cNvPicPr/>
          <p:nvPr/>
        </p:nvPicPr>
        <p:blipFill>
          <a:blip r:embed="rId3"/>
          <a:stretch>
            <a:fillRect/>
          </a:stretch>
        </p:blipFill>
        <p:spPr>
          <a:xfrm>
            <a:off x="2483426" y="727365"/>
            <a:ext cx="1631373" cy="3179617"/>
          </a:xfrm>
          <a:prstGeom prst="rect">
            <a:avLst/>
          </a:prstGeom>
        </p:spPr>
      </p:pic>
      <p:pic>
        <p:nvPicPr>
          <p:cNvPr id="4" name="图片 3" descr="Screenshot_2017-10-22-12-48-09"/>
          <p:cNvPicPr/>
          <p:nvPr/>
        </p:nvPicPr>
        <p:blipFill>
          <a:blip r:embed="rId4"/>
          <a:stretch>
            <a:fillRect/>
          </a:stretch>
        </p:blipFill>
        <p:spPr>
          <a:xfrm>
            <a:off x="4686299" y="727365"/>
            <a:ext cx="1662547" cy="3179617"/>
          </a:xfrm>
          <a:prstGeom prst="rect">
            <a:avLst/>
          </a:prstGeom>
        </p:spPr>
      </p:pic>
      <p:pic>
        <p:nvPicPr>
          <p:cNvPr id="5" name="图片 4" descr="Screenshot_2017-10-22-12-47-53"/>
          <p:cNvPicPr/>
          <p:nvPr/>
        </p:nvPicPr>
        <p:blipFill>
          <a:blip r:embed="rId5"/>
          <a:stretch>
            <a:fillRect/>
          </a:stretch>
        </p:blipFill>
        <p:spPr>
          <a:xfrm>
            <a:off x="6972300" y="727365"/>
            <a:ext cx="1672937" cy="3179617"/>
          </a:xfrm>
          <a:prstGeom prst="rect">
            <a:avLst/>
          </a:prstGeom>
        </p:spPr>
      </p:pic>
    </p:spTree>
    <p:extLst>
      <p:ext uri="{BB962C8B-B14F-4D97-AF65-F5344CB8AC3E}">
        <p14:creationId xmlns:p14="http://schemas.microsoft.com/office/powerpoint/2010/main" val="177049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47549" y="1593663"/>
            <a:ext cx="5762505" cy="2677656"/>
          </a:xfrm>
          <a:prstGeom prst="rect">
            <a:avLst/>
          </a:prstGeom>
          <a:noFill/>
        </p:spPr>
        <p:txBody>
          <a:bodyPr wrap="square" rtlCol="0">
            <a:spAutoFit/>
          </a:bodyPr>
          <a:lstStyle/>
          <a:p>
            <a:r>
              <a:rPr lang="en-US" altLang="en-US" sz="1400" dirty="0">
                <a:solidFill>
                  <a:schemeClr val="bg1"/>
                </a:solidFill>
              </a:rPr>
              <a:t>“慢”——</a:t>
            </a:r>
            <a:r>
              <a:rPr lang="en-US" altLang="en-US" sz="1400" dirty="0" err="1">
                <a:solidFill>
                  <a:schemeClr val="bg1"/>
                </a:solidFill>
              </a:rPr>
              <a:t>当双方彼此对对方感兴趣时，在添加好友后，</a:t>
            </a:r>
            <a:r>
              <a:rPr lang="en-US" altLang="en-US" sz="1400" dirty="0" err="1" smtClean="0">
                <a:solidFill>
                  <a:schemeClr val="bg1"/>
                </a:solidFill>
              </a:rPr>
              <a:t>最初他们只能进行受限制的交互</a:t>
            </a:r>
            <a:r>
              <a:rPr lang="en-US" altLang="en-US" sz="1400" dirty="0">
                <a:solidFill>
                  <a:schemeClr val="bg1"/>
                </a:solidFill>
              </a:rPr>
              <a:t>。</a:t>
            </a:r>
          </a:p>
          <a:p>
            <a:endParaRPr lang="en-US" altLang="en-US" sz="1400" dirty="0">
              <a:solidFill>
                <a:schemeClr val="bg1"/>
              </a:solidFill>
            </a:endParaRPr>
          </a:p>
          <a:p>
            <a:endParaRPr lang="en-US" altLang="en-US" sz="1400" dirty="0">
              <a:solidFill>
                <a:schemeClr val="bg1"/>
              </a:solidFill>
            </a:endParaRPr>
          </a:p>
          <a:p>
            <a:endParaRPr lang="en-US" altLang="en-US" sz="1400" dirty="0">
              <a:solidFill>
                <a:schemeClr val="bg1"/>
              </a:solidFill>
            </a:endParaRPr>
          </a:p>
          <a:p>
            <a:r>
              <a:rPr lang="en-US" altLang="en-US" sz="1400" dirty="0">
                <a:solidFill>
                  <a:schemeClr val="bg1"/>
                </a:solidFill>
              </a:rPr>
              <a:t>随着交互时间的长久，双方的好感度会提升。达到一定值就会解锁相应的交互限制，最终进行自由地交流。</a:t>
            </a:r>
          </a:p>
          <a:p>
            <a:endParaRPr lang="en-US" altLang="en-US" sz="1400" dirty="0">
              <a:solidFill>
                <a:schemeClr val="bg1"/>
              </a:solidFill>
            </a:endParaRPr>
          </a:p>
          <a:p>
            <a:endParaRPr lang="en-US" altLang="en-US" sz="1400" dirty="0">
              <a:solidFill>
                <a:schemeClr val="bg1"/>
              </a:solidFill>
            </a:endParaRPr>
          </a:p>
          <a:p>
            <a:endParaRPr lang="en-US" altLang="en-US" sz="1400" dirty="0">
              <a:solidFill>
                <a:schemeClr val="bg1"/>
              </a:solidFill>
            </a:endParaRPr>
          </a:p>
          <a:p>
            <a:r>
              <a:rPr lang="en-US" altLang="en-US" sz="1400" dirty="0">
                <a:solidFill>
                  <a:schemeClr val="bg1"/>
                </a:solidFill>
              </a:rPr>
              <a:t>一定程度上避免了其他类似产品可直接进行无限制甚至视频交互所带来一定程度的不妥甚至不安全性。</a:t>
            </a:r>
          </a:p>
        </p:txBody>
      </p:sp>
      <p:grpSp>
        <p:nvGrpSpPr>
          <p:cNvPr id="4" name="组 61"/>
          <p:cNvGrpSpPr/>
          <p:nvPr/>
        </p:nvGrpSpPr>
        <p:grpSpPr>
          <a:xfrm>
            <a:off x="1668808" y="1693762"/>
            <a:ext cx="241910" cy="241910"/>
            <a:chOff x="4698002" y="1679252"/>
            <a:chExt cx="241910" cy="241910"/>
          </a:xfrm>
        </p:grpSpPr>
        <p:sp>
          <p:nvSpPr>
            <p:cNvPr id="5" name="椭圆 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6" name="组 60"/>
            <p:cNvGrpSpPr/>
            <p:nvPr/>
          </p:nvGrpSpPr>
          <p:grpSpPr>
            <a:xfrm>
              <a:off x="4774151" y="1756188"/>
              <a:ext cx="67207" cy="118600"/>
              <a:chOff x="4874449" y="957803"/>
              <a:chExt cx="339228" cy="598633"/>
            </a:xfrm>
            <a:solidFill>
              <a:srgbClr val="1A1E21"/>
            </a:solidFill>
          </p:grpSpPr>
          <p:sp>
            <p:nvSpPr>
              <p:cNvPr id="7" name="矩形 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9" name="组 62"/>
          <p:cNvGrpSpPr/>
          <p:nvPr/>
        </p:nvGrpSpPr>
        <p:grpSpPr>
          <a:xfrm>
            <a:off x="1668808" y="2654218"/>
            <a:ext cx="241910" cy="241910"/>
            <a:chOff x="4698002" y="1679252"/>
            <a:chExt cx="241910" cy="241910"/>
          </a:xfrm>
        </p:grpSpPr>
        <p:sp>
          <p:nvSpPr>
            <p:cNvPr id="10" name="椭圆 9"/>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1" name="组 64"/>
            <p:cNvGrpSpPr/>
            <p:nvPr/>
          </p:nvGrpSpPr>
          <p:grpSpPr>
            <a:xfrm>
              <a:off x="4774151" y="1756188"/>
              <a:ext cx="67207" cy="118600"/>
              <a:chOff x="4874449" y="957803"/>
              <a:chExt cx="339228" cy="598633"/>
            </a:xfrm>
            <a:solidFill>
              <a:srgbClr val="1A1E21"/>
            </a:solidFill>
          </p:grpSpPr>
          <p:sp>
            <p:nvSpPr>
              <p:cNvPr id="12" name="矩形 11"/>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14" name="组 67"/>
          <p:cNvGrpSpPr/>
          <p:nvPr/>
        </p:nvGrpSpPr>
        <p:grpSpPr>
          <a:xfrm>
            <a:off x="1674863" y="3752475"/>
            <a:ext cx="241910" cy="241910"/>
            <a:chOff x="4698002" y="1679252"/>
            <a:chExt cx="241910" cy="241910"/>
          </a:xfrm>
        </p:grpSpPr>
        <p:sp>
          <p:nvSpPr>
            <p:cNvPr id="15" name="椭圆 14"/>
            <p:cNvSpPr/>
            <p:nvPr/>
          </p:nvSpPr>
          <p:spPr>
            <a:xfrm>
              <a:off x="4698002" y="1679252"/>
              <a:ext cx="241910" cy="241910"/>
            </a:xfrm>
            <a:prstGeom prst="ellipse">
              <a:avLst/>
            </a:prstGeom>
            <a:solidFill>
              <a:srgbClr val="2CBD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nvGrpSpPr>
            <p:cNvPr id="16" name="组 69"/>
            <p:cNvGrpSpPr/>
            <p:nvPr/>
          </p:nvGrpSpPr>
          <p:grpSpPr>
            <a:xfrm>
              <a:off x="4774151" y="1756188"/>
              <a:ext cx="67207" cy="118600"/>
              <a:chOff x="4874449" y="957803"/>
              <a:chExt cx="339228" cy="598633"/>
            </a:xfrm>
            <a:solidFill>
              <a:srgbClr val="1A1E21"/>
            </a:solidFill>
          </p:grpSpPr>
          <p:sp>
            <p:nvSpPr>
              <p:cNvPr id="17" name="矩形 16"/>
              <p:cNvSpPr/>
              <p:nvPr/>
            </p:nvSpPr>
            <p:spPr>
              <a:xfrm rot="2704067">
                <a:off x="4750337" y="1329531"/>
                <a:ext cx="293944"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rot="18895933" flipH="1" flipV="1">
                <a:off x="4891501" y="1234260"/>
                <a:ext cx="598633" cy="45719"/>
              </a:xfrm>
              <a:prstGeom prst="rect">
                <a:avLst/>
              </a:prstGeom>
              <a:grpFill/>
              <a:ln w="19050" cmpd="sng">
                <a:solidFill>
                  <a:srgbClr val="1A1E2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19" name="文本框 18"/>
          <p:cNvSpPr txBox="1"/>
          <p:nvPr/>
        </p:nvSpPr>
        <p:spPr>
          <a:xfrm>
            <a:off x="1668808" y="731993"/>
            <a:ext cx="5639737" cy="400110"/>
          </a:xfrm>
          <a:prstGeom prst="rect">
            <a:avLst/>
          </a:prstGeom>
          <a:noFill/>
        </p:spPr>
        <p:txBody>
          <a:bodyPr wrap="square" rtlCol="0">
            <a:spAutoFit/>
          </a:bodyPr>
          <a:lstStyle/>
          <a:p>
            <a:r>
              <a:rPr lang="zh-CN" altLang="en-US" sz="2000" b="1" dirty="0">
                <a:solidFill>
                  <a:schemeClr val="bg1"/>
                </a:solidFill>
              </a:rPr>
              <a:t>自身条件分析</a:t>
            </a:r>
            <a:endParaRPr lang="zh-CN" altLang="en-US" sz="20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像素">
      <a:dk1>
        <a:srgbClr val="103154"/>
      </a:dk1>
      <a:lt1>
        <a:srgbClr val="FFFFFF"/>
      </a:lt1>
      <a:dk2>
        <a:srgbClr val="00BFC3"/>
      </a:dk2>
      <a:lt2>
        <a:srgbClr val="0096FF"/>
      </a:lt2>
      <a:accent1>
        <a:srgbClr val="FF7F01"/>
      </a:accent1>
      <a:accent2>
        <a:srgbClr val="F1B015"/>
      </a:accent2>
      <a:accent3>
        <a:srgbClr val="FBEC85"/>
      </a:accent3>
      <a:accent4>
        <a:srgbClr val="D2C2F1"/>
      </a:accent4>
      <a:accent5>
        <a:srgbClr val="DA5AF4"/>
      </a:accent5>
      <a:accent6>
        <a:srgbClr val="9D09D1"/>
      </a:accent6>
      <a:hlink>
        <a:srgbClr val="1286C9"/>
      </a:hlink>
      <a:folHlink>
        <a:srgbClr val="A8C2E7"/>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1201</Words>
  <Application>Microsoft Office PowerPoint</Application>
  <PresentationFormat>全屏显示(16:9)</PresentationFormat>
  <Paragraphs>165</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宋体</vt:lpstr>
      <vt:lpstr>微软雅黑</vt:lpstr>
      <vt:lpstr>Arial</vt:lpstr>
      <vt:lpstr>Calibri</vt:lpstr>
      <vt:lpstr>Century Gothic</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 PLUS</dc:creator>
  <cp:lastModifiedBy>dell</cp:lastModifiedBy>
  <cp:revision>229</cp:revision>
  <dcterms:created xsi:type="dcterms:W3CDTF">2017-10-21T01:44:53Z</dcterms:created>
  <dcterms:modified xsi:type="dcterms:W3CDTF">2017-10-21T21:35:36Z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   9-10.1.0.5672</vt:lpwstr>
  </property>
</Properties>
</file>